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1829" r:id="rId8"/>
    <p:sldId id="1835" r:id="rId9"/>
    <p:sldId id="1830" r:id="rId10"/>
    <p:sldId id="1853" r:id="rId11"/>
    <p:sldId id="1851" r:id="rId12"/>
    <p:sldId id="1852" r:id="rId13"/>
    <p:sldId id="1831" r:id="rId14"/>
    <p:sldId id="1854" r:id="rId15"/>
    <p:sldId id="1833" r:id="rId16"/>
    <p:sldId id="1836" r:id="rId17"/>
    <p:sldId id="1858" r:id="rId18"/>
    <p:sldId id="1856" r:id="rId19"/>
    <p:sldId id="1862" r:id="rId20"/>
    <p:sldId id="1859" r:id="rId21"/>
    <p:sldId id="1860" r:id="rId22"/>
    <p:sldId id="1863" r:id="rId23"/>
    <p:sldId id="1861" r:id="rId24"/>
    <p:sldId id="1855"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0" autoAdjust="0"/>
    <p:restoredTop sz="96154" autoAdjust="0"/>
  </p:normalViewPr>
  <p:slideViewPr>
    <p:cSldViewPr showGuides="1">
      <p:cViewPr varScale="1">
        <p:scale>
          <a:sx n="117" d="100"/>
          <a:sy n="117" d="100"/>
        </p:scale>
        <p:origin x="6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18.em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hyperlink" Target="https://openai.com/blog/instruction-following/" TargetMode="External"/><Relationship Id="rId1" Type="http://schemas.openxmlformats.org/officeDocument/2006/relationships/slideLayout" Target="../slideLayouts/slideLayout4.xml"/><Relationship Id="rId6" Type="http://schemas.openxmlformats.org/officeDocument/2006/relationships/hyperlink" Target="https://jalammar.github.io/" TargetMode="External"/><Relationship Id="rId5" Type="http://schemas.openxmlformats.org/officeDocument/2006/relationships/hyperlink" Target="https://jalammar.github.io/how-gpt3-works-visualizations-animations/" TargetMode="External"/><Relationship Id="rId4" Type="http://schemas.openxmlformats.org/officeDocument/2006/relationships/hyperlink" Target="https://sh-tsang.medium.com/review-instructgpt-training-language-models-to-follow-instructions-with-human-feedback-7fce4bf9059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F2C9F3-806E-664B-AB93-EFF3FEE16B5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8474645" y="544522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2557" y="544522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en-US" altLang="zh-CN" dirty="0"/>
              <a:t>RLHF</a:t>
            </a:r>
            <a:r>
              <a:rPr lang="zh-CN" altLang="en-US" dirty="0"/>
              <a:t>：从人类反馈中学习</a:t>
            </a:r>
          </a:p>
        </p:txBody>
      </p:sp>
      <p:pic>
        <p:nvPicPr>
          <p:cNvPr id="9" name="图片 8">
            <a:extLst>
              <a:ext uri="{FF2B5EF4-FFF2-40B4-BE49-F238E27FC236}">
                <a16:creationId xmlns:a16="http://schemas.microsoft.com/office/drawing/2014/main" id="{4CE4F945-E3BF-744B-A696-AE6A4C15EAF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37431" y="1525612"/>
            <a:ext cx="10121900" cy="4711700"/>
          </a:xfrm>
          <a:prstGeom prst="rect">
            <a:avLst/>
          </a:prstGeom>
        </p:spPr>
      </p:pic>
    </p:spTree>
    <p:extLst>
      <p:ext uri="{BB962C8B-B14F-4D97-AF65-F5344CB8AC3E}">
        <p14:creationId xmlns:p14="http://schemas.microsoft.com/office/powerpoint/2010/main" val="3405843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强化学习算法</a:t>
            </a:r>
            <a:br>
              <a:rPr lang="en-US" altLang="zh-CN" dirty="0"/>
            </a:br>
            <a:r>
              <a:rPr lang="zh-CN" altLang="en-US" sz="6000" dirty="0"/>
              <a:t>策略梯度 </a:t>
            </a:r>
            <a:r>
              <a:rPr lang="en-US" altLang="zh-CN" sz="6000" dirty="0"/>
              <a:t>PG</a:t>
            </a:r>
            <a:r>
              <a:rPr lang="zh-CN" altLang="en-US" sz="6000" dirty="0"/>
              <a:t> 到 </a:t>
            </a:r>
            <a:r>
              <a:rPr lang="en-US" altLang="zh-CN" sz="6000" dirty="0"/>
              <a:t>PPO</a:t>
            </a:r>
            <a:r>
              <a:rPr lang="zh-CN" altLang="en-US" sz="6000" dirty="0"/>
              <a:t> 算法</a:t>
            </a:r>
          </a:p>
        </p:txBody>
      </p:sp>
    </p:spTree>
    <p:extLst>
      <p:ext uri="{BB962C8B-B14F-4D97-AF65-F5344CB8AC3E}">
        <p14:creationId xmlns:p14="http://schemas.microsoft.com/office/powerpoint/2010/main" val="3914510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28B0C32-43F4-3B4A-A49B-C72F12110A36}"/>
              </a:ext>
            </a:extLst>
          </p:cNvPr>
          <p:cNvSpPr>
            <a:spLocks noGrp="1"/>
          </p:cNvSpPr>
          <p:nvPr>
            <p:ph type="title"/>
          </p:nvPr>
        </p:nvSpPr>
        <p:spPr/>
        <p:txBody>
          <a:bodyPr/>
          <a:lstStyle/>
          <a:p>
            <a:r>
              <a:rPr lang="zh-CN" altLang="en-US" dirty="0"/>
              <a:t>强化学习与深度学习结合</a:t>
            </a:r>
          </a:p>
        </p:txBody>
      </p:sp>
      <p:sp>
        <p:nvSpPr>
          <p:cNvPr id="6" name="内容占位符 5">
            <a:extLst>
              <a:ext uri="{FF2B5EF4-FFF2-40B4-BE49-F238E27FC236}">
                <a16:creationId xmlns:a16="http://schemas.microsoft.com/office/drawing/2014/main" id="{2DADA0BD-1371-4D41-B89D-92CDF5467843}"/>
              </a:ext>
            </a:extLst>
          </p:cNvPr>
          <p:cNvSpPr>
            <a:spLocks noGrp="1"/>
          </p:cNvSpPr>
          <p:nvPr>
            <p:ph sz="half" idx="1"/>
          </p:nvPr>
        </p:nvSpPr>
        <p:spPr>
          <a:xfrm>
            <a:off x="623635" y="1340768"/>
            <a:ext cx="10963473" cy="1840799"/>
          </a:xfrm>
        </p:spPr>
        <p:txBody>
          <a:bodyPr/>
          <a:lstStyle/>
          <a:p>
            <a:r>
              <a:rPr lang="zh-CN" altLang="en-US" dirty="0">
                <a:latin typeface="Gill Sans MT" panose="020B0502020104020203" pitchFamily="34" charset="0"/>
              </a:rPr>
              <a:t>强化学习可以按照方法学习策略来划分成 </a:t>
            </a:r>
            <a:r>
              <a:rPr lang="en-US" altLang="zh-CN" dirty="0">
                <a:latin typeface="Gill Sans MT" panose="020B0502020104020203" pitchFamily="34" charset="0"/>
              </a:rPr>
              <a:t>Value-based</a:t>
            </a:r>
            <a:r>
              <a:rPr lang="zh-CN" altLang="en-US" dirty="0">
                <a:latin typeface="Gill Sans MT" panose="020B0502020104020203" pitchFamily="34" charset="0"/>
              </a:rPr>
              <a:t> 和 </a:t>
            </a:r>
            <a:r>
              <a:rPr lang="en-US" altLang="zh-CN" dirty="0">
                <a:latin typeface="Gill Sans MT" panose="020B0502020104020203" pitchFamily="34" charset="0"/>
              </a:rPr>
              <a:t>Policy-based</a:t>
            </a:r>
            <a:r>
              <a:rPr lang="zh-CN" altLang="en-US" dirty="0">
                <a:latin typeface="Gill Sans MT" panose="020B0502020104020203" pitchFamily="34" charset="0"/>
              </a:rPr>
              <a:t> 两种。在深度强化学习领域将深度学习与基于值 </a:t>
            </a:r>
            <a:r>
              <a:rPr lang="en-US" altLang="zh-CN" dirty="0">
                <a:latin typeface="Gill Sans MT" panose="020B0502020104020203" pitchFamily="34" charset="0"/>
              </a:rPr>
              <a:t>Q-Learning</a:t>
            </a:r>
            <a:r>
              <a:rPr lang="zh-CN" altLang="en-US" dirty="0">
                <a:latin typeface="Gill Sans MT" panose="020B0502020104020203" pitchFamily="34" charset="0"/>
              </a:rPr>
              <a:t> 算法相结合产生了 </a:t>
            </a:r>
            <a:r>
              <a:rPr lang="en-US" altLang="zh-CN" dirty="0">
                <a:latin typeface="Gill Sans MT" panose="020B0502020104020203" pitchFamily="34" charset="0"/>
              </a:rPr>
              <a:t>DQN</a:t>
            </a:r>
            <a:r>
              <a:rPr lang="zh-CN" altLang="en-US" dirty="0">
                <a:latin typeface="Gill Sans MT" panose="020B0502020104020203" pitchFamily="34" charset="0"/>
              </a:rPr>
              <a:t> 算法，通过经验回放池与目标网络成功的将深度学习算法引入了强化学习算法。其中最具代表性分别是 </a:t>
            </a:r>
            <a:r>
              <a:rPr lang="en-US" altLang="zh-CN" dirty="0">
                <a:latin typeface="Gill Sans MT" panose="020B0502020104020203" pitchFamily="34" charset="0"/>
              </a:rPr>
              <a:t>Q-Learning</a:t>
            </a:r>
            <a:r>
              <a:rPr lang="zh-CN" altLang="en-US" dirty="0">
                <a:latin typeface="Gill Sans MT" panose="020B0502020104020203" pitchFamily="34" charset="0"/>
              </a:rPr>
              <a:t> 与 </a:t>
            </a:r>
            <a:r>
              <a:rPr lang="en-US" altLang="zh-CN" dirty="0">
                <a:latin typeface="Gill Sans MT" panose="020B0502020104020203" pitchFamily="34" charset="0"/>
              </a:rPr>
              <a:t>Policy Gradient</a:t>
            </a:r>
            <a:r>
              <a:rPr lang="zh-CN" altLang="en-US" dirty="0">
                <a:latin typeface="Gill Sans MT" panose="020B0502020104020203" pitchFamily="34" charset="0"/>
              </a:rPr>
              <a:t> 算法。</a:t>
            </a:r>
          </a:p>
        </p:txBody>
      </p:sp>
      <p:pic>
        <p:nvPicPr>
          <p:cNvPr id="4" name="图片 3">
            <a:extLst>
              <a:ext uri="{FF2B5EF4-FFF2-40B4-BE49-F238E27FC236}">
                <a16:creationId xmlns:a16="http://schemas.microsoft.com/office/drawing/2014/main" id="{F5E5D26A-2267-3041-954E-582321EDB8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3925" y="3214513"/>
            <a:ext cx="5400690" cy="3097033"/>
          </a:xfrm>
          <a:prstGeom prst="rect">
            <a:avLst/>
          </a:prstGeom>
        </p:spPr>
      </p:pic>
      <p:sp>
        <p:nvSpPr>
          <p:cNvPr id="8" name="内容占位符 5">
            <a:extLst>
              <a:ext uri="{FF2B5EF4-FFF2-40B4-BE49-F238E27FC236}">
                <a16:creationId xmlns:a16="http://schemas.microsoft.com/office/drawing/2014/main" id="{676F6A01-1A5E-874A-A412-6E9FA05146F6}"/>
              </a:ext>
            </a:extLst>
          </p:cNvPr>
          <p:cNvSpPr txBox="1">
            <a:spLocks/>
          </p:cNvSpPr>
          <p:nvPr/>
        </p:nvSpPr>
        <p:spPr>
          <a:xfrm>
            <a:off x="7898581" y="3219852"/>
            <a:ext cx="2727546" cy="3097033"/>
          </a:xfrm>
          <a:prstGeom prst="rect">
            <a:avLst/>
          </a:prstGeom>
          <a:solidFill>
            <a:srgbClr val="FFC000"/>
          </a:solid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buClr>
                <a:srgbClr val="374154"/>
              </a:buClr>
            </a:pPr>
            <a:r>
              <a:rPr lang="en-US" altLang="zh-CN" dirty="0">
                <a:solidFill>
                  <a:schemeClr val="bg1"/>
                </a:solidFill>
                <a:latin typeface="Gill Sans MT" panose="020B0502020104020203" pitchFamily="34" charset="0"/>
              </a:rPr>
              <a:t>Value</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Based</a:t>
            </a:r>
          </a:p>
          <a:p>
            <a:pPr lvl="1">
              <a:buClr>
                <a:srgbClr val="374154"/>
              </a:buClr>
            </a:pPr>
            <a:r>
              <a:rPr lang="en-US" altLang="zh-CN" dirty="0">
                <a:solidFill>
                  <a:schemeClr val="bg1"/>
                </a:solidFill>
                <a:latin typeface="Gill Sans MT" panose="020B0502020104020203" pitchFamily="34" charset="0"/>
              </a:rPr>
              <a:t>Learn</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value</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function</a:t>
            </a:r>
          </a:p>
          <a:p>
            <a:pPr lvl="1">
              <a:buClr>
                <a:srgbClr val="374154"/>
              </a:buClr>
            </a:pPr>
            <a:r>
              <a:rPr lang="en-US" altLang="zh-CN" dirty="0">
                <a:solidFill>
                  <a:schemeClr val="bg1"/>
                </a:solidFill>
                <a:latin typeface="Gill Sans MT" panose="020B0502020104020203" pitchFamily="34" charset="0"/>
              </a:rPr>
              <a:t>implicit</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policy</a:t>
            </a:r>
          </a:p>
          <a:p>
            <a:pPr>
              <a:buClr>
                <a:srgbClr val="374154"/>
              </a:buClr>
            </a:pPr>
            <a:r>
              <a:rPr lang="en-US" altLang="zh-CN" dirty="0">
                <a:solidFill>
                  <a:schemeClr val="bg1"/>
                </a:solidFill>
                <a:latin typeface="Gill Sans MT" panose="020B0502020104020203" pitchFamily="34" charset="0"/>
              </a:rPr>
              <a:t>Policy</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Based</a:t>
            </a:r>
          </a:p>
          <a:p>
            <a:pPr lvl="1">
              <a:buClr>
                <a:srgbClr val="374154"/>
              </a:buClr>
            </a:pPr>
            <a:r>
              <a:rPr lang="en-US" altLang="zh-CN" dirty="0">
                <a:solidFill>
                  <a:schemeClr val="bg1"/>
                </a:solidFill>
                <a:latin typeface="Gill Sans MT" panose="020B0502020104020203" pitchFamily="34" charset="0"/>
              </a:rPr>
              <a:t>no</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value</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function</a:t>
            </a:r>
          </a:p>
          <a:p>
            <a:pPr lvl="1">
              <a:buClr>
                <a:srgbClr val="374154"/>
              </a:buClr>
            </a:pPr>
            <a:r>
              <a:rPr lang="en-US" altLang="zh-CN" dirty="0">
                <a:solidFill>
                  <a:schemeClr val="bg1"/>
                </a:solidFill>
                <a:latin typeface="Gill Sans MT" panose="020B0502020104020203" pitchFamily="34" charset="0"/>
              </a:rPr>
              <a:t>learn</a:t>
            </a:r>
            <a:r>
              <a:rPr lang="zh-CN" altLang="en-US" dirty="0">
                <a:solidFill>
                  <a:schemeClr val="bg1"/>
                </a:solidFill>
                <a:latin typeface="Gill Sans MT" panose="020B0502020104020203" pitchFamily="34" charset="0"/>
              </a:rPr>
              <a:t> </a:t>
            </a:r>
            <a:r>
              <a:rPr lang="en-US" altLang="zh-CN" dirty="0">
                <a:solidFill>
                  <a:schemeClr val="bg1"/>
                </a:solidFill>
                <a:latin typeface="Gill Sans MT" panose="020B0502020104020203" pitchFamily="34" charset="0"/>
              </a:rPr>
              <a:t>policy</a:t>
            </a:r>
          </a:p>
          <a:p>
            <a:pPr>
              <a:buClr>
                <a:srgbClr val="374154"/>
              </a:buClr>
            </a:pPr>
            <a:r>
              <a:rPr lang="en-US" altLang="zh-CN" dirty="0">
                <a:solidFill>
                  <a:schemeClr val="bg1"/>
                </a:solidFill>
                <a:latin typeface="Gill Sans MT" panose="020B0502020104020203" pitchFamily="34" charset="0"/>
              </a:rPr>
              <a:t>Actor-Critic</a:t>
            </a:r>
            <a:endParaRPr lang="zh-CN" altLang="en-US"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88641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28B0C32-43F4-3B4A-A49B-C72F12110A36}"/>
              </a:ext>
            </a:extLst>
          </p:cNvPr>
          <p:cNvSpPr>
            <a:spLocks noGrp="1"/>
          </p:cNvSpPr>
          <p:nvPr>
            <p:ph type="title"/>
          </p:nvPr>
        </p:nvSpPr>
        <p:spPr/>
        <p:txBody>
          <a:bodyPr/>
          <a:lstStyle/>
          <a:p>
            <a:r>
              <a:rPr lang="en-US" altLang="zh-CN" dirty="0"/>
              <a:t>PG</a:t>
            </a:r>
            <a:r>
              <a:rPr lang="zh-CN" altLang="en-US" dirty="0"/>
              <a:t> </a:t>
            </a:r>
            <a:r>
              <a:rPr lang="en-US" altLang="zh-CN" dirty="0"/>
              <a:t>Policy</a:t>
            </a:r>
            <a:r>
              <a:rPr lang="zh-CN" altLang="en-US" dirty="0"/>
              <a:t> </a:t>
            </a:r>
            <a:r>
              <a:rPr lang="en-US" altLang="zh-CN" dirty="0"/>
              <a:t>Gradient</a:t>
            </a:r>
            <a:r>
              <a:rPr lang="zh-CN" altLang="en-US" dirty="0"/>
              <a:t> 策略梯度下降</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2DADA0BD-1371-4D41-B89D-92CDF5467843}"/>
                  </a:ext>
                </a:extLst>
              </p:cNvPr>
              <p:cNvSpPr>
                <a:spLocks noGrp="1"/>
              </p:cNvSpPr>
              <p:nvPr>
                <p:ph sz="half" idx="1"/>
              </p:nvPr>
            </p:nvSpPr>
            <p:spPr/>
            <p:txBody>
              <a:bodyPr/>
              <a:lstStyle/>
              <a:p>
                <a:r>
                  <a:rPr lang="en-US" altLang="zh-CN" b="1" dirty="0">
                    <a:latin typeface="Gill Sans MT" panose="020B0502020104020203" pitchFamily="34" charset="0"/>
                  </a:rPr>
                  <a:t>Value-based</a:t>
                </a:r>
                <a:r>
                  <a:rPr lang="zh-CN" altLang="en-US" b="1" dirty="0">
                    <a:latin typeface="Gill Sans MT" panose="020B0502020104020203" pitchFamily="34" charset="0"/>
                  </a:rPr>
                  <a:t>：</a:t>
                </a:r>
                <a:r>
                  <a:rPr lang="zh-CN" altLang="en-US" dirty="0">
                    <a:latin typeface="Gill Sans MT" panose="020B0502020104020203" pitchFamily="34" charset="0"/>
                  </a:rPr>
                  <a:t>比较 </a:t>
                </a:r>
                <a:r>
                  <a:rPr lang="en-US" altLang="zh-CN" dirty="0">
                    <a:latin typeface="Gill Sans MT" panose="020B0502020104020203" pitchFamily="34" charset="0"/>
                  </a:rPr>
                  <a:t>a1, a2, a3</a:t>
                </a:r>
                <a:r>
                  <a:rPr lang="zh-CN" altLang="en-US" dirty="0">
                    <a:latin typeface="Gill Sans MT" panose="020B0502020104020203" pitchFamily="34" charset="0"/>
                  </a:rPr>
                  <a:t> 三个个动作的期待值（</a:t>
                </a:r>
                <a:r>
                  <a:rPr lang="en-US" altLang="zh-CN" dirty="0">
                    <a:latin typeface="Gill Sans MT" panose="020B0502020104020203" pitchFamily="34" charset="0"/>
                  </a:rPr>
                  <a:t>Q-value</a:t>
                </a:r>
                <a:r>
                  <a:rPr lang="zh-CN" altLang="en-US" dirty="0">
                    <a:latin typeface="Gill Sans MT" panose="020B0502020104020203" pitchFamily="34" charset="0"/>
                  </a:rPr>
                  <a:t>），选取</a:t>
                </a:r>
                <a:r>
                  <a:rPr lang="en-US" altLang="zh-CN" dirty="0">
                    <a:latin typeface="Gill Sans MT" panose="020B0502020104020203" pitchFamily="34" charset="0"/>
                  </a:rPr>
                  <a:t>Q</a:t>
                </a:r>
                <a:r>
                  <a:rPr lang="zh-CN" altLang="en-US" dirty="0">
                    <a:latin typeface="Gill Sans MT" panose="020B0502020104020203" pitchFamily="34" charset="0"/>
                  </a:rPr>
                  <a:t>最大的那个作为本次选择的动作。</a:t>
                </a:r>
              </a:p>
              <a:p>
                <a:r>
                  <a:rPr lang="en-US" altLang="zh-CN" b="1" dirty="0">
                    <a:latin typeface="Gill Sans MT" panose="020B0502020104020203" pitchFamily="34" charset="0"/>
                  </a:rPr>
                  <a:t>Policy-based</a:t>
                </a:r>
                <a:r>
                  <a:rPr lang="zh-CN" altLang="en-US" b="1" dirty="0">
                    <a:latin typeface="Gill Sans MT" panose="020B0502020104020203" pitchFamily="34" charset="0"/>
                  </a:rPr>
                  <a:t>：</a:t>
                </a:r>
                <a:r>
                  <a:rPr lang="zh-CN" altLang="en-US" dirty="0">
                    <a:latin typeface="Gill Sans MT" panose="020B0502020104020203" pitchFamily="34" charset="0"/>
                  </a:rPr>
                  <a:t>有一个计算此刻选择哪个动作的函数（</a:t>
                </a:r>
                <a:r>
                  <a:rPr lang="en-US" altLang="zh-CN" dirty="0">
                    <a:latin typeface="Gill Sans MT" panose="020B0502020104020203" pitchFamily="34" charset="0"/>
                  </a:rPr>
                  <a:t>actor</a:t>
                </a:r>
                <a:r>
                  <a:rPr lang="zh-CN" altLang="en-US" dirty="0">
                    <a:latin typeface="Gill Sans MT" panose="020B0502020104020203" pitchFamily="34" charset="0"/>
                  </a:rPr>
                  <a:t>），并得到概率概率 </a:t>
                </a:r>
                <a14:m>
                  <m:oMath xmlns:m="http://schemas.openxmlformats.org/officeDocument/2006/math">
                    <m:r>
                      <a:rPr lang="en-US" altLang="zh-CN" i="1" dirty="0" smtClean="0">
                        <a:latin typeface="Cambria Math" panose="02040503050406030204" pitchFamily="18" charset="0"/>
                      </a:rPr>
                      <m:t>𝑝</m:t>
                    </m:r>
                    <m:r>
                      <a:rPr lang="en-US" altLang="zh-CN" i="1" dirty="0">
                        <a:latin typeface="Cambria Math" panose="02040503050406030204" pitchFamily="18" charset="0"/>
                      </a:rPr>
                      <m:t>(</m:t>
                    </m:r>
                    <m:r>
                      <a:rPr lang="en-US" altLang="zh-CN" i="1" dirty="0">
                        <a:latin typeface="Cambria Math" panose="02040503050406030204" pitchFamily="18" charset="0"/>
                      </a:rPr>
                      <m:t>𝑠</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oMath>
                </a14:m>
                <a:r>
                  <a:rPr lang="zh-CN" altLang="en-US" dirty="0">
                    <a:latin typeface="Gill Sans MT" panose="020B0502020104020203" pitchFamily="34" charset="0"/>
                  </a:rPr>
                  <a:t>，根据概率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𝑠</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𝑎</m:t>
                    </m:r>
                    <m:r>
                      <a:rPr lang="en-US" altLang="zh-CN" i="1" dirty="0" smtClean="0">
                        <a:latin typeface="Cambria Math" panose="02040503050406030204" pitchFamily="18" charset="0"/>
                      </a:rPr>
                      <m:t>)</m:t>
                    </m:r>
                  </m:oMath>
                </a14:m>
                <a:r>
                  <a:rPr lang="zh-CN" altLang="en-US" dirty="0">
                    <a:latin typeface="Gill Sans MT" panose="020B0502020104020203" pitchFamily="34" charset="0"/>
                  </a:rPr>
                  <a:t> 选取动作。</a:t>
                </a:r>
                <a:endParaRPr lang="en-US" altLang="zh-CN" dirty="0">
                  <a:latin typeface="Gill Sans MT" panose="020B0502020104020203" pitchFamily="34" charset="0"/>
                </a:endParaRPr>
              </a:p>
            </p:txBody>
          </p:sp>
        </mc:Choice>
        <mc:Fallback xmlns="">
          <p:sp>
            <p:nvSpPr>
              <p:cNvPr id="6" name="内容占位符 5">
                <a:extLst>
                  <a:ext uri="{FF2B5EF4-FFF2-40B4-BE49-F238E27FC236}">
                    <a16:creationId xmlns:a16="http://schemas.microsoft.com/office/drawing/2014/main" id="{2DADA0BD-1371-4D41-B89D-92CDF5467843}"/>
                  </a:ext>
                </a:extLst>
              </p:cNvPr>
              <p:cNvSpPr>
                <a:spLocks noGrp="1" noRot="1" noChangeAspect="1" noMove="1" noResize="1" noEditPoints="1" noAdjustHandles="1" noChangeArrowheads="1" noChangeShapeType="1" noTextEdit="1"/>
              </p:cNvSpPr>
              <p:nvPr>
                <p:ph sz="half" idx="1"/>
              </p:nvPr>
            </p:nvSpPr>
            <p:spPr>
              <a:blipFill>
                <a:blip r:embed="rId2"/>
                <a:stretch>
                  <a:fillRect l="-4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661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28B0C32-43F4-3B4A-A49B-C72F12110A36}"/>
              </a:ext>
            </a:extLst>
          </p:cNvPr>
          <p:cNvSpPr>
            <a:spLocks noGrp="1"/>
          </p:cNvSpPr>
          <p:nvPr>
            <p:ph type="title"/>
          </p:nvPr>
        </p:nvSpPr>
        <p:spPr/>
        <p:txBody>
          <a:bodyPr/>
          <a:lstStyle/>
          <a:p>
            <a:r>
              <a:rPr lang="en-US" altLang="zh-CN" dirty="0"/>
              <a:t>PG</a:t>
            </a:r>
            <a:r>
              <a:rPr lang="zh-CN" altLang="en-US" dirty="0"/>
              <a:t> </a:t>
            </a:r>
            <a:r>
              <a:rPr lang="en-US" altLang="zh-CN" dirty="0"/>
              <a:t>Policy</a:t>
            </a:r>
            <a:r>
              <a:rPr lang="zh-CN" altLang="en-US" dirty="0"/>
              <a:t> </a:t>
            </a:r>
            <a:r>
              <a:rPr lang="en-US" altLang="zh-CN" dirty="0"/>
              <a:t>Gradient</a:t>
            </a:r>
            <a:r>
              <a:rPr lang="zh-CN" altLang="en-US" dirty="0"/>
              <a:t> 策略梯度下降</a:t>
            </a:r>
          </a:p>
        </p:txBody>
      </p:sp>
      <p:sp>
        <p:nvSpPr>
          <p:cNvPr id="6" name="内容占位符 5">
            <a:extLst>
              <a:ext uri="{FF2B5EF4-FFF2-40B4-BE49-F238E27FC236}">
                <a16:creationId xmlns:a16="http://schemas.microsoft.com/office/drawing/2014/main" id="{2DADA0BD-1371-4D41-B89D-92CDF5467843}"/>
              </a:ext>
            </a:extLst>
          </p:cNvPr>
          <p:cNvSpPr>
            <a:spLocks noGrp="1"/>
          </p:cNvSpPr>
          <p:nvPr>
            <p:ph sz="half" idx="1"/>
          </p:nvPr>
        </p:nvSpPr>
        <p:spPr/>
        <p:txBody>
          <a:bodyPr/>
          <a:lstStyle/>
          <a:p>
            <a:r>
              <a:rPr lang="zh-CN" altLang="en-US" dirty="0">
                <a:latin typeface="Gill Sans MT" panose="020B0502020104020203" pitchFamily="34" charset="0"/>
              </a:rPr>
              <a:t>相比于 </a:t>
            </a:r>
            <a:r>
              <a:rPr lang="en-US" altLang="zh-CN" dirty="0">
                <a:latin typeface="Gill Sans MT" panose="020B0502020104020203" pitchFamily="34" charset="0"/>
              </a:rPr>
              <a:t>Q-learning</a:t>
            </a:r>
            <a:r>
              <a:rPr lang="zh-CN" altLang="en-US" dirty="0">
                <a:latin typeface="Gill Sans MT" panose="020B0502020104020203" pitchFamily="34" charset="0"/>
              </a:rPr>
              <a:t> 和 </a:t>
            </a:r>
            <a:r>
              <a:rPr lang="en-US" altLang="zh-CN" dirty="0">
                <a:latin typeface="Gill Sans MT" panose="020B0502020104020203" pitchFamily="34" charset="0"/>
              </a:rPr>
              <a:t>DQN</a:t>
            </a:r>
            <a:r>
              <a:rPr lang="zh-CN" altLang="en-US" dirty="0">
                <a:latin typeface="Gill Sans MT" panose="020B0502020104020203" pitchFamily="34" charset="0"/>
              </a:rPr>
              <a:t>，策略梯度下降 </a:t>
            </a:r>
            <a:r>
              <a:rPr lang="en-US" altLang="zh-CN" dirty="0">
                <a:latin typeface="Gill Sans MT" panose="020B0502020104020203" pitchFamily="34" charset="0"/>
              </a:rPr>
              <a:t>PG</a:t>
            </a:r>
            <a:r>
              <a:rPr lang="zh-CN" altLang="en-US" dirty="0">
                <a:latin typeface="Gill Sans MT" panose="020B0502020104020203" pitchFamily="34" charset="0"/>
              </a:rPr>
              <a:t> 的神经网络不再输出 </a:t>
            </a:r>
            <a:r>
              <a:rPr lang="en-US" altLang="zh-CN" dirty="0">
                <a:latin typeface="Gill Sans MT" panose="020B0502020104020203" pitchFamily="34" charset="0"/>
              </a:rPr>
              <a:t>Q</a:t>
            </a:r>
            <a:r>
              <a:rPr lang="zh-CN" altLang="en-US" dirty="0">
                <a:latin typeface="Gill Sans MT" panose="020B0502020104020203" pitchFamily="34" charset="0"/>
              </a:rPr>
              <a:t> 值，而是直接输出采用动作的概率，能够更好地处理连续的动作。</a:t>
            </a:r>
          </a:p>
        </p:txBody>
      </p:sp>
      <p:pic>
        <p:nvPicPr>
          <p:cNvPr id="10" name="图片 9">
            <a:extLst>
              <a:ext uri="{FF2B5EF4-FFF2-40B4-BE49-F238E27FC236}">
                <a16:creationId xmlns:a16="http://schemas.microsoft.com/office/drawing/2014/main" id="{45601EBE-5BA3-F848-95CB-6700CDDD35D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69161" y="2924944"/>
            <a:ext cx="6658440" cy="2952328"/>
          </a:xfrm>
          <a:prstGeom prst="rect">
            <a:avLst/>
          </a:prstGeom>
        </p:spPr>
      </p:pic>
    </p:spTree>
    <p:extLst>
      <p:ext uri="{BB962C8B-B14F-4D97-AF65-F5344CB8AC3E}">
        <p14:creationId xmlns:p14="http://schemas.microsoft.com/office/powerpoint/2010/main" val="383717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CC1DA4A-36CA-1E49-9F47-7AEAE642B078}"/>
              </a:ext>
            </a:extLst>
          </p:cNvPr>
          <p:cNvSpPr>
            <a:spLocks noGrp="1"/>
          </p:cNvSpPr>
          <p:nvPr>
            <p:ph type="title"/>
          </p:nvPr>
        </p:nvSpPr>
        <p:spPr/>
        <p:txBody>
          <a:bodyPr/>
          <a:lstStyle/>
          <a:p>
            <a:r>
              <a:rPr lang="en-US" altLang="zh-CN" dirty="0"/>
              <a:t>PG</a:t>
            </a:r>
            <a:r>
              <a:rPr lang="zh-CN" altLang="en-US" dirty="0"/>
              <a:t> </a:t>
            </a:r>
            <a:r>
              <a:rPr lang="en-US" altLang="zh-CN" dirty="0"/>
              <a:t>Policy</a:t>
            </a:r>
            <a:r>
              <a:rPr lang="zh-CN" altLang="en-US" dirty="0"/>
              <a:t> </a:t>
            </a:r>
            <a:r>
              <a:rPr lang="en-US" altLang="zh-CN" dirty="0"/>
              <a:t>Gradient</a:t>
            </a:r>
            <a:r>
              <a:rPr lang="zh-CN" altLang="en-US" dirty="0"/>
              <a:t> 策略梯度下降</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B16257D-7A8F-8646-9C50-4A08807FDE6F}"/>
                  </a:ext>
                </a:extLst>
              </p:cNvPr>
              <p:cNvSpPr>
                <a:spLocks noGrp="1"/>
              </p:cNvSpPr>
              <p:nvPr>
                <p:ph sz="half" idx="1"/>
              </p:nvPr>
            </p:nvSpPr>
            <p:spPr>
              <a:xfrm>
                <a:off x="623635" y="1340768"/>
                <a:ext cx="10963473" cy="1512168"/>
              </a:xfrm>
            </p:spPr>
            <p:txBody>
              <a:bodyPr/>
              <a:lstStyle/>
              <a:p>
                <a:r>
                  <a:rPr lang="zh-CN" altLang="en-US" dirty="0">
                    <a:latin typeface="Gill Sans MT" panose="020B0502020104020203" pitchFamily="34" charset="0"/>
                  </a:rPr>
                  <a:t>在实际实验中，会让 </a:t>
                </a:r>
                <a:r>
                  <a:rPr lang="en-US" altLang="zh-CN" dirty="0">
                    <a:latin typeface="Gill Sans MT" panose="020B0502020104020203" pitchFamily="34" charset="0"/>
                  </a:rPr>
                  <a:t>actor</a:t>
                </a:r>
                <a:r>
                  <a:rPr lang="zh-CN" altLang="en-US" dirty="0">
                    <a:latin typeface="Gill Sans MT" panose="020B0502020104020203" pitchFamily="34" charset="0"/>
                  </a:rPr>
                  <a:t> 和 </a:t>
                </a:r>
                <a:r>
                  <a:rPr lang="en-US" altLang="zh-CN" dirty="0">
                    <a:latin typeface="Gill Sans MT" panose="020B0502020104020203" pitchFamily="34" charset="0"/>
                  </a:rPr>
                  <a:t>environment</a:t>
                </a:r>
                <a:r>
                  <a:rPr lang="zh-CN" altLang="en-US" dirty="0">
                    <a:latin typeface="Gill Sans MT" panose="020B0502020104020203" pitchFamily="34" charset="0"/>
                  </a:rPr>
                  <a:t> 进行互动，产生一系列采样数据（</a:t>
                </a:r>
                <a:r>
                  <a:rPr lang="en-US" altLang="zh-CN" dirty="0">
                    <a:latin typeface="Gill Sans MT" panose="020B0502020104020203" pitchFamily="34" charset="0"/>
                  </a:rPr>
                  <a:t>Episode</a:t>
                </a:r>
                <a:r>
                  <a:rPr lang="zh-CN" altLang="en-US" dirty="0">
                    <a:latin typeface="Gill Sans MT" panose="020B0502020104020203" pitchFamily="34" charset="0"/>
                  </a:rPr>
                  <a:t> </a:t>
                </a:r>
                <a:r>
                  <a:rPr lang="en-US" altLang="zh-CN" dirty="0">
                    <a:latin typeface="Gill Sans MT" panose="020B0502020104020203" pitchFamily="34" charset="0"/>
                  </a:rPr>
                  <a:t>sample</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Trajectory</a:t>
                </a:r>
                <a:r>
                  <a:rPr lang="zh-CN" altLang="en-US" dirty="0">
                    <a:latin typeface="Gill Sans MT" panose="020B0502020104020203" pitchFamily="34" charset="0"/>
                  </a:rPr>
                  <a:t>），即获得很多 </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𝑠</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 </m:t>
                    </m:r>
                  </m:oMath>
                </a14:m>
                <a:r>
                  <a:rPr lang="zh-CN" altLang="en-US" dirty="0">
                    <a:latin typeface="Gill Sans MT" panose="020B0502020104020203" pitchFamily="34" charset="0"/>
                  </a:rPr>
                  <a:t> 的 </a:t>
                </a:r>
                <a:r>
                  <a:rPr lang="en-US" altLang="zh-CN" dirty="0">
                    <a:latin typeface="Gill Sans MT" panose="020B0502020104020203" pitchFamily="34" charset="0"/>
                  </a:rPr>
                  <a:t>Pair</a:t>
                </a:r>
                <a:r>
                  <a:rPr lang="zh-CN" altLang="en-US" dirty="0">
                    <a:latin typeface="Gill Sans MT" panose="020B0502020104020203" pitchFamily="34" charset="0"/>
                  </a:rPr>
                  <a:t>（表示在状态 </a:t>
                </a:r>
                <a14:m>
                  <m:oMath xmlns:m="http://schemas.openxmlformats.org/officeDocument/2006/math">
                    <m:r>
                      <a:rPr lang="en-US" altLang="zh-CN" i="1" dirty="0" smtClean="0">
                        <a:latin typeface="Cambria Math" panose="02040503050406030204" pitchFamily="18" charset="0"/>
                      </a:rPr>
                      <m:t>𝑠</m:t>
                    </m:r>
                  </m:oMath>
                </a14:m>
                <a:r>
                  <a:rPr lang="zh-CN" altLang="en-US" dirty="0">
                    <a:latin typeface="Gill Sans MT" panose="020B0502020104020203" pitchFamily="34" charset="0"/>
                  </a:rPr>
                  <a:t> 下采取动作 </a:t>
                </a:r>
                <a14:m>
                  <m:oMath xmlns:m="http://schemas.openxmlformats.org/officeDocument/2006/math">
                    <m:r>
                      <a:rPr lang="en-US" altLang="zh-CN" i="1" dirty="0" smtClean="0">
                        <a:latin typeface="Cambria Math" panose="02040503050406030204" pitchFamily="18" charset="0"/>
                      </a:rPr>
                      <m:t>𝑎</m:t>
                    </m:r>
                  </m:oMath>
                </a14:m>
                <a:r>
                  <a:rPr lang="zh-CN" altLang="en-US" dirty="0">
                    <a:latin typeface="Gill Sans MT" panose="020B0502020104020203" pitchFamily="34" charset="0"/>
                  </a:rPr>
                  <a:t> ，得到当前奖励 </a:t>
                </a:r>
                <a14:m>
                  <m:oMath xmlns:m="http://schemas.openxmlformats.org/officeDocument/2006/math">
                    <m:r>
                      <a:rPr lang="en-US" altLang="zh-CN" i="1" dirty="0" smtClean="0">
                        <a:latin typeface="Cambria Math" panose="02040503050406030204" pitchFamily="18" charset="0"/>
                      </a:rPr>
                      <m:t>𝑅</m:t>
                    </m:r>
                    <m:d>
                      <m:dPr>
                        <m:ctrlPr>
                          <a:rPr lang="en-US" altLang="zh-CN" i="1" dirty="0" smtClean="0">
                            <a:latin typeface="Cambria Math" panose="02040503050406030204" pitchFamily="18" charset="0"/>
                          </a:rPr>
                        </m:ctrlPr>
                      </m:dPr>
                      <m:e>
                        <m:r>
                          <a:rPr lang="el-GR" altLang="zh-CN" i="1" dirty="0">
                            <a:latin typeface="Cambria Math" panose="02040503050406030204" pitchFamily="18" charset="0"/>
                          </a:rPr>
                          <m:t>𝜏</m:t>
                        </m:r>
                      </m:e>
                    </m:d>
                  </m:oMath>
                </a14:m>
                <a:r>
                  <a:rPr lang="zh-CN" altLang="en-US" dirty="0">
                    <a:latin typeface="Gill Sans MT" panose="020B0502020104020203" pitchFamily="34" charset="0"/>
                  </a:rPr>
                  <a:t>，然后将这些数据送入训练过程中计算，并更新模型的参数 </a:t>
                </a:r>
                <a14:m>
                  <m:oMath xmlns:m="http://schemas.openxmlformats.org/officeDocument/2006/math">
                    <m:r>
                      <a:rPr lang="el-GR" altLang="zh-CN" i="1" dirty="0" smtClean="0">
                        <a:latin typeface="Cambria Math" panose="02040503050406030204" pitchFamily="18" charset="0"/>
                      </a:rPr>
                      <m:t>𝜃</m:t>
                    </m:r>
                  </m:oMath>
                </a14:m>
                <a:r>
                  <a:rPr lang="zh-CN" altLang="en-US" dirty="0"/>
                  <a:t>。</a:t>
                </a:r>
                <a:endParaRPr lang="zh-CN" altLang="en-US" dirty="0">
                  <a:latin typeface="Gill Sans MT" panose="020B0502020104020203" pitchFamily="34" charset="0"/>
                </a:endParaRPr>
              </a:p>
            </p:txBody>
          </p:sp>
        </mc:Choice>
        <mc:Fallback xmlns="">
          <p:sp>
            <p:nvSpPr>
              <p:cNvPr id="6" name="内容占位符 5">
                <a:extLst>
                  <a:ext uri="{FF2B5EF4-FFF2-40B4-BE49-F238E27FC236}">
                    <a16:creationId xmlns:a16="http://schemas.microsoft.com/office/drawing/2014/main" id="{6B16257D-7A8F-8646-9C50-4A08807FDE6F}"/>
                  </a:ext>
                </a:extLst>
              </p:cNvPr>
              <p:cNvSpPr>
                <a:spLocks noGrp="1" noRot="1" noChangeAspect="1" noMove="1" noResize="1" noEditPoints="1" noAdjustHandles="1" noChangeArrowheads="1" noChangeShapeType="1" noTextEdit="1"/>
              </p:cNvSpPr>
              <p:nvPr>
                <p:ph sz="half" idx="1"/>
              </p:nvPr>
            </p:nvSpPr>
            <p:spPr>
              <a:xfrm>
                <a:off x="623635" y="1340768"/>
                <a:ext cx="10963473" cy="1512168"/>
              </a:xfrm>
              <a:blipFill>
                <a:blip r:embed="rId2"/>
                <a:stretch>
                  <a:fillRect l="-4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F021361-B259-FF44-9D32-48511E1AD7D1}"/>
                  </a:ext>
                </a:extLst>
              </p:cNvPr>
              <p:cNvSpPr/>
              <p:nvPr/>
            </p:nvSpPr>
            <p:spPr>
              <a:xfrm>
                <a:off x="3461913" y="3641661"/>
                <a:ext cx="804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𝑅</m:t>
                      </m:r>
                      <m:d>
                        <m:dPr>
                          <m:ctrlPr>
                            <a:rPr lang="en-US" altLang="zh-CN" i="1" dirty="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1</m:t>
                              </m:r>
                            </m:sup>
                          </m:sSup>
                        </m:e>
                      </m:d>
                    </m:oMath>
                  </m:oMathPara>
                </a14:m>
                <a:endParaRPr lang="zh-CN" altLang="en-US" dirty="0"/>
              </a:p>
            </p:txBody>
          </p:sp>
        </mc:Choice>
        <mc:Fallback xmlns="">
          <p:sp>
            <p:nvSpPr>
              <p:cNvPr id="8" name="矩形 7">
                <a:extLst>
                  <a:ext uri="{FF2B5EF4-FFF2-40B4-BE49-F238E27FC236}">
                    <a16:creationId xmlns:a16="http://schemas.microsoft.com/office/drawing/2014/main" id="{9F021361-B259-FF44-9D32-48511E1AD7D1}"/>
                  </a:ext>
                </a:extLst>
              </p:cNvPr>
              <p:cNvSpPr>
                <a:spLocks noRot="1" noChangeAspect="1" noMove="1" noResize="1" noEditPoints="1" noAdjustHandles="1" noChangeArrowheads="1" noChangeShapeType="1" noTextEdit="1"/>
              </p:cNvSpPr>
              <p:nvPr/>
            </p:nvSpPr>
            <p:spPr>
              <a:xfrm>
                <a:off x="3461913" y="3641661"/>
                <a:ext cx="804387"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6B58DDA-70DE-D546-BE1A-636C6F13F7D4}"/>
                  </a:ext>
                </a:extLst>
              </p:cNvPr>
              <p:cNvSpPr/>
              <p:nvPr/>
            </p:nvSpPr>
            <p:spPr>
              <a:xfrm>
                <a:off x="3461912" y="4059396"/>
                <a:ext cx="804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𝑅</m:t>
                      </m:r>
                      <m:d>
                        <m:dPr>
                          <m:ctrlPr>
                            <a:rPr lang="en-US" altLang="zh-CN" i="1" dirty="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1</m:t>
                              </m:r>
                            </m:sup>
                          </m:sSup>
                        </m:e>
                      </m:d>
                    </m:oMath>
                  </m:oMathPara>
                </a14:m>
                <a:endParaRPr lang="zh-CN" altLang="en-US" dirty="0"/>
              </a:p>
            </p:txBody>
          </p:sp>
        </mc:Choice>
        <mc:Fallback xmlns="">
          <p:sp>
            <p:nvSpPr>
              <p:cNvPr id="9" name="矩形 8">
                <a:extLst>
                  <a:ext uri="{FF2B5EF4-FFF2-40B4-BE49-F238E27FC236}">
                    <a16:creationId xmlns:a16="http://schemas.microsoft.com/office/drawing/2014/main" id="{76B58DDA-70DE-D546-BE1A-636C6F13F7D4}"/>
                  </a:ext>
                </a:extLst>
              </p:cNvPr>
              <p:cNvSpPr>
                <a:spLocks noRot="1" noChangeAspect="1" noMove="1" noResize="1" noEditPoints="1" noAdjustHandles="1" noChangeArrowheads="1" noChangeShapeType="1" noTextEdit="1"/>
              </p:cNvSpPr>
              <p:nvPr/>
            </p:nvSpPr>
            <p:spPr>
              <a:xfrm>
                <a:off x="3461912" y="4059396"/>
                <a:ext cx="80438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6C8B865-B586-A54F-B15F-AADE883B7BD3}"/>
                  </a:ext>
                </a:extLst>
              </p:cNvPr>
              <p:cNvSpPr/>
              <p:nvPr/>
            </p:nvSpPr>
            <p:spPr>
              <a:xfrm>
                <a:off x="3461911" y="5012407"/>
                <a:ext cx="8093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𝑅</m:t>
                      </m:r>
                      <m:d>
                        <m:dPr>
                          <m:ctrlPr>
                            <a:rPr lang="en-US" altLang="zh-CN" i="1" dirty="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2</m:t>
                              </m:r>
                            </m:sup>
                          </m:sSup>
                        </m:e>
                      </m:d>
                    </m:oMath>
                  </m:oMathPara>
                </a14:m>
                <a:endParaRPr lang="zh-CN" altLang="en-US" dirty="0"/>
              </a:p>
            </p:txBody>
          </p:sp>
        </mc:Choice>
        <mc:Fallback xmlns="">
          <p:sp>
            <p:nvSpPr>
              <p:cNvPr id="10" name="矩形 9">
                <a:extLst>
                  <a:ext uri="{FF2B5EF4-FFF2-40B4-BE49-F238E27FC236}">
                    <a16:creationId xmlns:a16="http://schemas.microsoft.com/office/drawing/2014/main" id="{86C8B865-B586-A54F-B15F-AADE883B7BD3}"/>
                  </a:ext>
                </a:extLst>
              </p:cNvPr>
              <p:cNvSpPr>
                <a:spLocks noRot="1" noChangeAspect="1" noMove="1" noResize="1" noEditPoints="1" noAdjustHandles="1" noChangeArrowheads="1" noChangeShapeType="1" noTextEdit="1"/>
              </p:cNvSpPr>
              <p:nvPr/>
            </p:nvSpPr>
            <p:spPr>
              <a:xfrm>
                <a:off x="3461911" y="5012407"/>
                <a:ext cx="809324"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5A499B6-696A-6149-A540-A399A76FAE89}"/>
                  </a:ext>
                </a:extLst>
              </p:cNvPr>
              <p:cNvSpPr/>
              <p:nvPr/>
            </p:nvSpPr>
            <p:spPr>
              <a:xfrm>
                <a:off x="3435317" y="5397492"/>
                <a:ext cx="8093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𝑅</m:t>
                      </m:r>
                      <m:d>
                        <m:dPr>
                          <m:ctrlPr>
                            <a:rPr lang="en-US" altLang="zh-CN" i="1" dirty="0">
                              <a:latin typeface="Cambria Math" panose="02040503050406030204" pitchFamily="18" charset="0"/>
                            </a:rPr>
                          </m:ctrlPr>
                        </m:dPr>
                        <m:e>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2</m:t>
                              </m:r>
                            </m:sup>
                          </m:sSup>
                        </m:e>
                      </m:d>
                    </m:oMath>
                  </m:oMathPara>
                </a14:m>
                <a:endParaRPr lang="zh-CN" altLang="en-US" dirty="0"/>
              </a:p>
            </p:txBody>
          </p:sp>
        </mc:Choice>
        <mc:Fallback xmlns="">
          <p:sp>
            <p:nvSpPr>
              <p:cNvPr id="11" name="矩形 10">
                <a:extLst>
                  <a:ext uri="{FF2B5EF4-FFF2-40B4-BE49-F238E27FC236}">
                    <a16:creationId xmlns:a16="http://schemas.microsoft.com/office/drawing/2014/main" id="{B5A499B6-696A-6149-A540-A399A76FAE89}"/>
                  </a:ext>
                </a:extLst>
              </p:cNvPr>
              <p:cNvSpPr>
                <a:spLocks noRot="1" noChangeAspect="1" noMove="1" noResize="1" noEditPoints="1" noAdjustHandles="1" noChangeArrowheads="1" noChangeShapeType="1" noTextEdit="1"/>
              </p:cNvSpPr>
              <p:nvPr/>
            </p:nvSpPr>
            <p:spPr>
              <a:xfrm>
                <a:off x="3435317" y="5397492"/>
                <a:ext cx="80932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678E38B-19F1-1D48-816D-3ACAD72A7424}"/>
                  </a:ext>
                </a:extLst>
              </p:cNvPr>
              <p:cNvSpPr/>
              <p:nvPr/>
            </p:nvSpPr>
            <p:spPr>
              <a:xfrm>
                <a:off x="2081194" y="3639032"/>
                <a:ext cx="973536" cy="371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1</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𝑎</m:t>
                          </m:r>
                        </m:e>
                        <m:sub>
                          <m:r>
                            <a:rPr lang="en-US" altLang="zh-CN" i="1" dirty="0">
                              <a:latin typeface="Cambria Math" panose="02040503050406030204" pitchFamily="18" charset="0"/>
                            </a:rPr>
                            <m:t>1</m:t>
                          </m:r>
                        </m:sub>
                        <m:sup>
                          <m:r>
                            <a:rPr lang="en-US" altLang="zh-CN" i="1" dirty="0">
                              <a:latin typeface="Cambria Math" panose="02040503050406030204" pitchFamily="18" charset="0"/>
                            </a:rPr>
                            <m:t>1</m:t>
                          </m:r>
                        </m:sup>
                      </m:sSubSup>
                      <m:r>
                        <a:rPr lang="en-US" altLang="zh-CN" b="0" i="1" dirty="0" smtClean="0">
                          <a:latin typeface="Cambria Math" panose="02040503050406030204" pitchFamily="18" charset="0"/>
                        </a:rPr>
                        <m:t>)</m:t>
                      </m:r>
                    </m:oMath>
                  </m:oMathPara>
                </a14:m>
                <a:endParaRPr lang="zh-CN" altLang="en-US" dirty="0"/>
              </a:p>
            </p:txBody>
          </p:sp>
        </mc:Choice>
        <mc:Fallback xmlns="">
          <p:sp>
            <p:nvSpPr>
              <p:cNvPr id="12" name="矩形 11">
                <a:extLst>
                  <a:ext uri="{FF2B5EF4-FFF2-40B4-BE49-F238E27FC236}">
                    <a16:creationId xmlns:a16="http://schemas.microsoft.com/office/drawing/2014/main" id="{7678E38B-19F1-1D48-816D-3ACAD72A7424}"/>
                  </a:ext>
                </a:extLst>
              </p:cNvPr>
              <p:cNvSpPr>
                <a:spLocks noRot="1" noChangeAspect="1" noMove="1" noResize="1" noEditPoints="1" noAdjustHandles="1" noChangeArrowheads="1" noChangeShapeType="1" noTextEdit="1"/>
              </p:cNvSpPr>
              <p:nvPr/>
            </p:nvSpPr>
            <p:spPr>
              <a:xfrm>
                <a:off x="2081194" y="3639032"/>
                <a:ext cx="973536" cy="371961"/>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0A3D8B6-4B18-8A43-A5D2-6D7BC2F9ADB3}"/>
                  </a:ext>
                </a:extLst>
              </p:cNvPr>
              <p:cNvSpPr/>
              <p:nvPr/>
            </p:nvSpPr>
            <p:spPr>
              <a:xfrm>
                <a:off x="2081194" y="4056767"/>
                <a:ext cx="973535" cy="372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1</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up>
                          <m:r>
                            <a:rPr lang="en-US" altLang="zh-CN" i="1" dirty="0">
                              <a:latin typeface="Cambria Math" panose="02040503050406030204" pitchFamily="18" charset="0"/>
                            </a:rPr>
                            <m:t>1</m:t>
                          </m:r>
                        </m:sup>
                      </m:sSubSup>
                      <m:r>
                        <a:rPr lang="en-US" altLang="zh-CN" b="0" i="1" dirty="0" smtClean="0">
                          <a:latin typeface="Cambria Math" panose="02040503050406030204" pitchFamily="18" charset="0"/>
                        </a:rPr>
                        <m:t>)</m:t>
                      </m:r>
                    </m:oMath>
                  </m:oMathPara>
                </a14:m>
                <a:endParaRPr lang="zh-CN" altLang="en-US" dirty="0"/>
              </a:p>
            </p:txBody>
          </p:sp>
        </mc:Choice>
        <mc:Fallback xmlns="">
          <p:sp>
            <p:nvSpPr>
              <p:cNvPr id="13" name="矩形 12">
                <a:extLst>
                  <a:ext uri="{FF2B5EF4-FFF2-40B4-BE49-F238E27FC236}">
                    <a16:creationId xmlns:a16="http://schemas.microsoft.com/office/drawing/2014/main" id="{20A3D8B6-4B18-8A43-A5D2-6D7BC2F9ADB3}"/>
                  </a:ext>
                </a:extLst>
              </p:cNvPr>
              <p:cNvSpPr>
                <a:spLocks noRot="1" noChangeAspect="1" noMove="1" noResize="1" noEditPoints="1" noAdjustHandles="1" noChangeArrowheads="1" noChangeShapeType="1" noTextEdit="1"/>
              </p:cNvSpPr>
              <p:nvPr/>
            </p:nvSpPr>
            <p:spPr>
              <a:xfrm>
                <a:off x="2081194" y="4056767"/>
                <a:ext cx="973535" cy="372474"/>
              </a:xfrm>
              <a:prstGeom prst="rect">
                <a:avLst/>
              </a:prstGeom>
              <a:blipFill>
                <a:blip r:embed="rId8"/>
                <a:stretch>
                  <a:fillRect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CFF97D60-C939-A349-9A7A-FCBEA3C554FE}"/>
                  </a:ext>
                </a:extLst>
              </p:cNvPr>
              <p:cNvSpPr/>
              <p:nvPr/>
            </p:nvSpPr>
            <p:spPr>
              <a:xfrm>
                <a:off x="2091473" y="4979757"/>
                <a:ext cx="983411" cy="3725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2</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𝑎</m:t>
                          </m:r>
                        </m:e>
                        <m:sub>
                          <m:r>
                            <a:rPr lang="en-US" altLang="zh-CN" i="1" dirty="0">
                              <a:latin typeface="Cambria Math" panose="02040503050406030204" pitchFamily="18" charset="0"/>
                            </a:rPr>
                            <m:t>1</m:t>
                          </m:r>
                        </m:sub>
                        <m:sup>
                          <m:r>
                            <a:rPr lang="en-US" altLang="zh-CN" b="0" i="1" dirty="0" smtClean="0">
                              <a:latin typeface="Cambria Math" panose="02040503050406030204" pitchFamily="18" charset="0"/>
                            </a:rPr>
                            <m:t>2</m:t>
                          </m:r>
                        </m:sup>
                      </m:sSubSup>
                      <m:r>
                        <a:rPr lang="en-US" altLang="zh-CN" b="0" i="1" dirty="0" smtClean="0">
                          <a:latin typeface="Cambria Math" panose="02040503050406030204" pitchFamily="18" charset="0"/>
                        </a:rPr>
                        <m:t>)</m:t>
                      </m:r>
                    </m:oMath>
                  </m:oMathPara>
                </a14:m>
                <a:endParaRPr lang="zh-CN" altLang="en-US" dirty="0"/>
              </a:p>
            </p:txBody>
          </p:sp>
        </mc:Choice>
        <mc:Fallback xmlns="">
          <p:sp>
            <p:nvSpPr>
              <p:cNvPr id="14" name="矩形 13">
                <a:extLst>
                  <a:ext uri="{FF2B5EF4-FFF2-40B4-BE49-F238E27FC236}">
                    <a16:creationId xmlns:a16="http://schemas.microsoft.com/office/drawing/2014/main" id="{CFF97D60-C939-A349-9A7A-FCBEA3C554FE}"/>
                  </a:ext>
                </a:extLst>
              </p:cNvPr>
              <p:cNvSpPr>
                <a:spLocks noRot="1" noChangeAspect="1" noMove="1" noResize="1" noEditPoints="1" noAdjustHandles="1" noChangeArrowheads="1" noChangeShapeType="1" noTextEdit="1"/>
              </p:cNvSpPr>
              <p:nvPr/>
            </p:nvSpPr>
            <p:spPr>
              <a:xfrm>
                <a:off x="2091473" y="4979757"/>
                <a:ext cx="983411" cy="372538"/>
              </a:xfrm>
              <a:prstGeom prst="rect">
                <a:avLst/>
              </a:prstGeom>
              <a:blipFill>
                <a:blip r:embed="rId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C3A3184-0E75-1043-B59D-59D79805FC51}"/>
                  </a:ext>
                </a:extLst>
              </p:cNvPr>
              <p:cNvSpPr/>
              <p:nvPr/>
            </p:nvSpPr>
            <p:spPr>
              <a:xfrm>
                <a:off x="2091473" y="5397492"/>
                <a:ext cx="983411" cy="373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2</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2</m:t>
                          </m:r>
                        </m:sup>
                      </m:sSubSup>
                      <m:r>
                        <a:rPr lang="en-US" altLang="zh-CN" b="0" i="1" dirty="0" smtClean="0">
                          <a:latin typeface="Cambria Math" panose="02040503050406030204" pitchFamily="18" charset="0"/>
                        </a:rPr>
                        <m:t>)</m:t>
                      </m:r>
                    </m:oMath>
                  </m:oMathPara>
                </a14:m>
                <a:endParaRPr lang="zh-CN" altLang="en-US" dirty="0"/>
              </a:p>
            </p:txBody>
          </p:sp>
        </mc:Choice>
        <mc:Fallback xmlns="">
          <p:sp>
            <p:nvSpPr>
              <p:cNvPr id="15" name="矩形 14">
                <a:extLst>
                  <a:ext uri="{FF2B5EF4-FFF2-40B4-BE49-F238E27FC236}">
                    <a16:creationId xmlns:a16="http://schemas.microsoft.com/office/drawing/2014/main" id="{4C3A3184-0E75-1043-B59D-59D79805FC51}"/>
                  </a:ext>
                </a:extLst>
              </p:cNvPr>
              <p:cNvSpPr>
                <a:spLocks noRot="1" noChangeAspect="1" noMove="1" noResize="1" noEditPoints="1" noAdjustHandles="1" noChangeArrowheads="1" noChangeShapeType="1" noTextEdit="1"/>
              </p:cNvSpPr>
              <p:nvPr/>
            </p:nvSpPr>
            <p:spPr>
              <a:xfrm>
                <a:off x="2091473" y="5397492"/>
                <a:ext cx="983411" cy="373051"/>
              </a:xfrm>
              <a:prstGeom prst="rect">
                <a:avLst/>
              </a:prstGeom>
              <a:blipFill>
                <a:blip r:embed="rId10"/>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1B57B56-F99D-5C41-90DB-51F3A7A4452F}"/>
                  </a:ext>
                </a:extLst>
              </p:cNvPr>
              <p:cNvSpPr/>
              <p:nvPr/>
            </p:nvSpPr>
            <p:spPr>
              <a:xfrm>
                <a:off x="1122087" y="4979757"/>
                <a:ext cx="4635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dirty="0">
                              <a:latin typeface="Cambria Math" panose="02040503050406030204" pitchFamily="18" charset="0"/>
                            </a:rPr>
                          </m:ctrlPr>
                        </m:sSupPr>
                        <m:e>
                          <m:r>
                            <a:rPr lang="el-GR" altLang="zh-CN" i="1" dirty="0">
                              <a:latin typeface="Cambria Math" panose="02040503050406030204" pitchFamily="18" charset="0"/>
                            </a:rPr>
                            <m:t>𝜏</m:t>
                          </m:r>
                        </m:e>
                        <m:sup>
                          <m:r>
                            <a:rPr lang="en-US" altLang="zh-CN" i="1" dirty="0">
                              <a:latin typeface="Cambria Math" panose="02040503050406030204" pitchFamily="18" charset="0"/>
                            </a:rPr>
                            <m:t>2</m:t>
                          </m:r>
                        </m:sup>
                      </m:sSup>
                    </m:oMath>
                  </m:oMathPara>
                </a14:m>
                <a:endParaRPr lang="zh-CN" altLang="en-US" dirty="0"/>
              </a:p>
            </p:txBody>
          </p:sp>
        </mc:Choice>
        <mc:Fallback xmlns="">
          <p:sp>
            <p:nvSpPr>
              <p:cNvPr id="16" name="矩形 15">
                <a:extLst>
                  <a:ext uri="{FF2B5EF4-FFF2-40B4-BE49-F238E27FC236}">
                    <a16:creationId xmlns:a16="http://schemas.microsoft.com/office/drawing/2014/main" id="{A1B57B56-F99D-5C41-90DB-51F3A7A4452F}"/>
                  </a:ext>
                </a:extLst>
              </p:cNvPr>
              <p:cNvSpPr>
                <a:spLocks noRot="1" noChangeAspect="1" noMove="1" noResize="1" noEditPoints="1" noAdjustHandles="1" noChangeArrowheads="1" noChangeShapeType="1" noTextEdit="1"/>
              </p:cNvSpPr>
              <p:nvPr/>
            </p:nvSpPr>
            <p:spPr>
              <a:xfrm>
                <a:off x="1122087" y="4979757"/>
                <a:ext cx="463525"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CBAC051-64A6-B147-BF0D-A0E208FBA3DE}"/>
                  </a:ext>
                </a:extLst>
              </p:cNvPr>
              <p:cNvSpPr/>
              <p:nvPr/>
            </p:nvSpPr>
            <p:spPr>
              <a:xfrm>
                <a:off x="1122087" y="3637139"/>
                <a:ext cx="4585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dirty="0" smtClean="0">
                              <a:latin typeface="Cambria Math" panose="02040503050406030204" pitchFamily="18" charset="0"/>
                            </a:rPr>
                          </m:ctrlPr>
                        </m:sSupPr>
                        <m:e>
                          <m:r>
                            <a:rPr lang="el-GR" altLang="zh-CN" i="1" dirty="0">
                              <a:latin typeface="Cambria Math" panose="02040503050406030204" pitchFamily="18" charset="0"/>
                            </a:rPr>
                            <m:t>𝜏</m:t>
                          </m:r>
                        </m:e>
                        <m:sup>
                          <m:r>
                            <a:rPr lang="en-US" altLang="zh-CN" b="0" i="1" dirty="0" smtClean="0">
                              <a:latin typeface="Cambria Math" panose="02040503050406030204" pitchFamily="18" charset="0"/>
                            </a:rPr>
                            <m:t>1</m:t>
                          </m:r>
                        </m:sup>
                      </m:sSup>
                    </m:oMath>
                  </m:oMathPara>
                </a14:m>
                <a:endParaRPr lang="zh-CN" altLang="en-US" dirty="0"/>
              </a:p>
            </p:txBody>
          </p:sp>
        </mc:Choice>
        <mc:Fallback xmlns="">
          <p:sp>
            <p:nvSpPr>
              <p:cNvPr id="17" name="矩形 16">
                <a:extLst>
                  <a:ext uri="{FF2B5EF4-FFF2-40B4-BE49-F238E27FC236}">
                    <a16:creationId xmlns:a16="http://schemas.microsoft.com/office/drawing/2014/main" id="{1CBAC051-64A6-B147-BF0D-A0E208FBA3DE}"/>
                  </a:ext>
                </a:extLst>
              </p:cNvPr>
              <p:cNvSpPr>
                <a:spLocks noRot="1" noChangeAspect="1" noMove="1" noResize="1" noEditPoints="1" noAdjustHandles="1" noChangeArrowheads="1" noChangeShapeType="1" noTextEdit="1"/>
              </p:cNvSpPr>
              <p:nvPr/>
            </p:nvSpPr>
            <p:spPr>
              <a:xfrm>
                <a:off x="1122087" y="3637139"/>
                <a:ext cx="458587"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E6FEC43-9CCA-9548-9AD0-E94A6AFA1AF5}"/>
                  </a:ext>
                </a:extLst>
              </p:cNvPr>
              <p:cNvSpPr/>
              <p:nvPr/>
            </p:nvSpPr>
            <p:spPr>
              <a:xfrm>
                <a:off x="2428328" y="4474399"/>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8" name="矩形 17">
                <a:extLst>
                  <a:ext uri="{FF2B5EF4-FFF2-40B4-BE49-F238E27FC236}">
                    <a16:creationId xmlns:a16="http://schemas.microsoft.com/office/drawing/2014/main" id="{BE6FEC43-9CCA-9548-9AD0-E94A6AFA1AF5}"/>
                  </a:ext>
                </a:extLst>
              </p:cNvPr>
              <p:cNvSpPr>
                <a:spLocks noRot="1" noChangeAspect="1" noMove="1" noResize="1" noEditPoints="1" noAdjustHandles="1" noChangeArrowheads="1" noChangeShapeType="1" noTextEdit="1"/>
              </p:cNvSpPr>
              <p:nvPr/>
            </p:nvSpPr>
            <p:spPr>
              <a:xfrm>
                <a:off x="2428328" y="4474399"/>
                <a:ext cx="309700"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2BF6C8F-2380-7144-BC39-01D5588F59D6}"/>
                  </a:ext>
                </a:extLst>
              </p:cNvPr>
              <p:cNvSpPr/>
              <p:nvPr/>
            </p:nvSpPr>
            <p:spPr>
              <a:xfrm>
                <a:off x="3709255" y="4474399"/>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9" name="矩形 18">
                <a:extLst>
                  <a:ext uri="{FF2B5EF4-FFF2-40B4-BE49-F238E27FC236}">
                    <a16:creationId xmlns:a16="http://schemas.microsoft.com/office/drawing/2014/main" id="{72BF6C8F-2380-7144-BC39-01D5588F59D6}"/>
                  </a:ext>
                </a:extLst>
              </p:cNvPr>
              <p:cNvSpPr>
                <a:spLocks noRot="1" noChangeAspect="1" noMove="1" noResize="1" noEditPoints="1" noAdjustHandles="1" noChangeArrowheads="1" noChangeShapeType="1" noTextEdit="1"/>
              </p:cNvSpPr>
              <p:nvPr/>
            </p:nvSpPr>
            <p:spPr>
              <a:xfrm>
                <a:off x="3709255" y="4474399"/>
                <a:ext cx="309700"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90350F1F-4C15-C94A-AA14-54B7FDDEB4AE}"/>
                  </a:ext>
                </a:extLst>
              </p:cNvPr>
              <p:cNvSpPr/>
              <p:nvPr/>
            </p:nvSpPr>
            <p:spPr>
              <a:xfrm>
                <a:off x="2428328" y="5841909"/>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20" name="矩形 19">
                <a:extLst>
                  <a:ext uri="{FF2B5EF4-FFF2-40B4-BE49-F238E27FC236}">
                    <a16:creationId xmlns:a16="http://schemas.microsoft.com/office/drawing/2014/main" id="{90350F1F-4C15-C94A-AA14-54B7FDDEB4AE}"/>
                  </a:ext>
                </a:extLst>
              </p:cNvPr>
              <p:cNvSpPr>
                <a:spLocks noRot="1" noChangeAspect="1" noMove="1" noResize="1" noEditPoints="1" noAdjustHandles="1" noChangeArrowheads="1" noChangeShapeType="1" noTextEdit="1"/>
              </p:cNvSpPr>
              <p:nvPr/>
            </p:nvSpPr>
            <p:spPr>
              <a:xfrm>
                <a:off x="2428328" y="5841909"/>
                <a:ext cx="309700"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51030CF5-7132-AC45-BF3C-4EAB042EE141}"/>
                  </a:ext>
                </a:extLst>
              </p:cNvPr>
              <p:cNvSpPr/>
              <p:nvPr/>
            </p:nvSpPr>
            <p:spPr>
              <a:xfrm>
                <a:off x="3709255" y="5841909"/>
                <a:ext cx="3097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21" name="矩形 20">
                <a:extLst>
                  <a:ext uri="{FF2B5EF4-FFF2-40B4-BE49-F238E27FC236}">
                    <a16:creationId xmlns:a16="http://schemas.microsoft.com/office/drawing/2014/main" id="{51030CF5-7132-AC45-BF3C-4EAB042EE141}"/>
                  </a:ext>
                </a:extLst>
              </p:cNvPr>
              <p:cNvSpPr>
                <a:spLocks noRot="1" noChangeAspect="1" noMove="1" noResize="1" noEditPoints="1" noAdjustHandles="1" noChangeArrowheads="1" noChangeShapeType="1" noTextEdit="1"/>
              </p:cNvSpPr>
              <p:nvPr/>
            </p:nvSpPr>
            <p:spPr>
              <a:xfrm>
                <a:off x="3709255" y="5841909"/>
                <a:ext cx="309700" cy="36933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05BE39A0-DD10-4E4F-9628-ACB2F57D631B}"/>
                  </a:ext>
                </a:extLst>
              </p:cNvPr>
              <p:cNvSpPr/>
              <p:nvPr/>
            </p:nvSpPr>
            <p:spPr>
              <a:xfrm>
                <a:off x="1156835" y="3042889"/>
                <a:ext cx="1890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𝐺</m:t>
                      </m:r>
                      <m:r>
                        <a:rPr lang="en-US" altLang="zh-CN" b="0" i="1" dirty="0" smtClean="0">
                          <a:latin typeface="Cambria Math" panose="02040503050406030204" pitchFamily="18" charset="0"/>
                        </a:rPr>
                        <m:t>𝑖𝑣𝑒𝑛</m:t>
                      </m:r>
                      <m:r>
                        <a:rPr lang="zh-CN" altLang="en-US" b="0" i="1" dirty="0" smtClean="0">
                          <a:latin typeface="Cambria Math" panose="02040503050406030204" pitchFamily="18" charset="0"/>
                        </a:rPr>
                        <m:t> </m:t>
                      </m:r>
                      <m:r>
                        <a:rPr lang="en-US" altLang="zh-CN" b="0" i="1" dirty="0" smtClean="0">
                          <a:latin typeface="Cambria Math" panose="02040503050406030204" pitchFamily="18" charset="0"/>
                        </a:rPr>
                        <m:t>𝑃𝑜𝑙𝑖𝑐𝑦</m:t>
                      </m:r>
                      <m:r>
                        <a:rPr lang="zh-CN" altLang="en-US"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zh-CN" altLang="en-US" i="1" dirty="0">
                              <a:latin typeface="Cambria Math" panose="02040503050406030204" pitchFamily="18" charset="0"/>
                            </a:rPr>
                            <m:t>𝜋</m:t>
                          </m:r>
                        </m:e>
                        <m:sub>
                          <m:r>
                            <a:rPr lang="en-US" altLang="zh-CN" b="0" i="1" dirty="0" smtClean="0">
                              <a:latin typeface="Cambria Math" panose="02040503050406030204" pitchFamily="18" charset="0"/>
                              <a:ea typeface="Cambria Math" panose="02040503050406030204" pitchFamily="18" charset="0"/>
                            </a:rPr>
                            <m:t>𝜃</m:t>
                          </m:r>
                        </m:sub>
                      </m:sSub>
                    </m:oMath>
                  </m:oMathPara>
                </a14:m>
                <a:endParaRPr lang="zh-CN" altLang="en-US" dirty="0"/>
              </a:p>
            </p:txBody>
          </p:sp>
        </mc:Choice>
        <mc:Fallback xmlns="">
          <p:sp>
            <p:nvSpPr>
              <p:cNvPr id="22" name="矩形 21">
                <a:extLst>
                  <a:ext uri="{FF2B5EF4-FFF2-40B4-BE49-F238E27FC236}">
                    <a16:creationId xmlns:a16="http://schemas.microsoft.com/office/drawing/2014/main" id="{05BE39A0-DD10-4E4F-9628-ACB2F57D631B}"/>
                  </a:ext>
                </a:extLst>
              </p:cNvPr>
              <p:cNvSpPr>
                <a:spLocks noRot="1" noChangeAspect="1" noMove="1" noResize="1" noEditPoints="1" noAdjustHandles="1" noChangeArrowheads="1" noChangeShapeType="1" noTextEdit="1"/>
              </p:cNvSpPr>
              <p:nvPr/>
            </p:nvSpPr>
            <p:spPr>
              <a:xfrm>
                <a:off x="1156835" y="3042889"/>
                <a:ext cx="1890133" cy="369332"/>
              </a:xfrm>
              <a:prstGeom prst="rect">
                <a:avLst/>
              </a:prstGeom>
              <a:blipFill>
                <a:blip r:embed="rId17"/>
                <a:stretch>
                  <a:fillRect b="-13793"/>
                </a:stretch>
              </a:blipFill>
            </p:spPr>
            <p:txBody>
              <a:bodyPr/>
              <a:lstStyle/>
              <a:p>
                <a:r>
                  <a:rPr lang="zh-CN" altLang="en-US">
                    <a:noFill/>
                  </a:rPr>
                  <a:t> </a:t>
                </a:r>
              </a:p>
            </p:txBody>
          </p:sp>
        </mc:Fallback>
      </mc:AlternateContent>
      <p:pic>
        <p:nvPicPr>
          <p:cNvPr id="1026" name="Picture 2" descr="equation.pdf">
            <a:extLst>
              <a:ext uri="{FF2B5EF4-FFF2-40B4-BE49-F238E27FC236}">
                <a16:creationId xmlns:a16="http://schemas.microsoft.com/office/drawing/2014/main" id="{B80AB0E3-A36C-4548-8215-483394544AC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069939" y="4979757"/>
            <a:ext cx="3881388" cy="7057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11175F1-6DB1-4841-BD11-CA6186F2D13E}"/>
                  </a:ext>
                </a:extLst>
              </p:cNvPr>
              <p:cNvSpPr/>
              <p:nvPr/>
            </p:nvSpPr>
            <p:spPr>
              <a:xfrm>
                <a:off x="7065310" y="4079208"/>
                <a:ext cx="17979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ea typeface="Cambria Math" panose="02040503050406030204" pitchFamily="18" charset="0"/>
                        </a:rPr>
                        <m:t>𝜃</m:t>
                      </m:r>
                      <m:r>
                        <a:rPr lang="en-US" altLang="zh-CN" sz="2000" i="1" dirty="0" smtClean="0">
                          <a:latin typeface="Cambria Math" panose="02040503050406030204" pitchFamily="18" charset="0"/>
                          <a:ea typeface="Cambria Math" panose="02040503050406030204" pitchFamily="18" charset="0"/>
                        </a:rPr>
                        <m:t>←</m:t>
                      </m:r>
                      <m:r>
                        <a:rPr lang="en-US" altLang="zh-CN" sz="2000" i="1" dirty="0" smtClean="0">
                          <a:latin typeface="Cambria Math" panose="02040503050406030204" pitchFamily="18" charset="0"/>
                          <a:ea typeface="Cambria Math" panose="02040503050406030204" pitchFamily="18" charset="0"/>
                        </a:rPr>
                        <m:t>𝜃</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𝜂</m:t>
                      </m:r>
                      <m:r>
                        <m:rPr>
                          <m:sty m:val="p"/>
                        </m:rP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latin typeface="Cambria Math" panose="02040503050406030204" pitchFamily="18" charset="0"/>
                              <a:ea typeface="Cambria Math" panose="02040503050406030204" pitchFamily="18" charset="0"/>
                            </a:rPr>
                          </m:ctrlPr>
                        </m:sSubPr>
                        <m:e>
                          <m:acc>
                            <m:accPr>
                              <m:chr m:val="̅"/>
                              <m:ctrlPr>
                                <a:rPr lang="en-US" altLang="zh-CN" sz="2000" b="0" i="1" dirty="0" smtClean="0">
                                  <a:latin typeface="Cambria Math" panose="02040503050406030204" pitchFamily="18" charset="0"/>
                                  <a:ea typeface="Cambria Math" panose="02040503050406030204" pitchFamily="18" charset="0"/>
                                </a:rPr>
                              </m:ctrlPr>
                            </m:accPr>
                            <m:e>
                              <m:r>
                                <a:rPr lang="en-US" altLang="zh-CN" sz="2000" i="1" dirty="0">
                                  <a:latin typeface="Cambria Math" panose="02040503050406030204" pitchFamily="18" charset="0"/>
                                  <a:ea typeface="Cambria Math" panose="02040503050406030204" pitchFamily="18" charset="0"/>
                                </a:rPr>
                                <m:t>𝑅</m:t>
                              </m:r>
                            </m:e>
                          </m:acc>
                        </m:e>
                        <m:sub>
                          <m:r>
                            <a:rPr lang="en-US" altLang="zh-CN" sz="2000" b="0" i="1" dirty="0" smtClean="0">
                              <a:latin typeface="Cambria Math" panose="02040503050406030204" pitchFamily="18" charset="0"/>
                              <a:ea typeface="Cambria Math" panose="02040503050406030204" pitchFamily="18" charset="0"/>
                            </a:rPr>
                            <m:t>𝜃</m:t>
                          </m:r>
                        </m:sub>
                      </m:sSub>
                    </m:oMath>
                  </m:oMathPara>
                </a14:m>
                <a:endParaRPr lang="zh-CN" altLang="en-US" sz="2000" dirty="0"/>
              </a:p>
            </p:txBody>
          </p:sp>
        </mc:Choice>
        <mc:Fallback xmlns="">
          <p:sp>
            <p:nvSpPr>
              <p:cNvPr id="27" name="矩形 26">
                <a:extLst>
                  <a:ext uri="{FF2B5EF4-FFF2-40B4-BE49-F238E27FC236}">
                    <a16:creationId xmlns:a16="http://schemas.microsoft.com/office/drawing/2014/main" id="{A11175F1-6DB1-4841-BD11-CA6186F2D13E}"/>
                  </a:ext>
                </a:extLst>
              </p:cNvPr>
              <p:cNvSpPr>
                <a:spLocks noRot="1" noChangeAspect="1" noMove="1" noResize="1" noEditPoints="1" noAdjustHandles="1" noChangeArrowheads="1" noChangeShapeType="1" noTextEdit="1"/>
              </p:cNvSpPr>
              <p:nvPr/>
            </p:nvSpPr>
            <p:spPr>
              <a:xfrm>
                <a:off x="7065310" y="4079208"/>
                <a:ext cx="1797928" cy="400110"/>
              </a:xfrm>
              <a:prstGeom prst="rect">
                <a:avLst/>
              </a:prstGeom>
              <a:blipFill>
                <a:blip r:embed="rId19"/>
                <a:stretch>
                  <a:fillRect b="-3030"/>
                </a:stretch>
              </a:blipFill>
            </p:spPr>
            <p:txBody>
              <a:bodyPr/>
              <a:lstStyle/>
              <a:p>
                <a:r>
                  <a:rPr lang="zh-CN" altLang="en-US">
                    <a:noFill/>
                  </a:rPr>
                  <a:t> </a:t>
                </a:r>
              </a:p>
            </p:txBody>
          </p:sp>
        </mc:Fallback>
      </mc:AlternateContent>
      <p:sp>
        <p:nvSpPr>
          <p:cNvPr id="26" name="圆角矩形 25">
            <a:extLst>
              <a:ext uri="{FF2B5EF4-FFF2-40B4-BE49-F238E27FC236}">
                <a16:creationId xmlns:a16="http://schemas.microsoft.com/office/drawing/2014/main" id="{A39F75F9-0C82-454B-A613-67E544F4A7CE}"/>
              </a:ext>
            </a:extLst>
          </p:cNvPr>
          <p:cNvSpPr/>
          <p:nvPr/>
        </p:nvSpPr>
        <p:spPr bwMode="auto">
          <a:xfrm>
            <a:off x="1094259" y="3539458"/>
            <a:ext cx="3491954" cy="2769862"/>
          </a:xfrm>
          <a:prstGeom prst="roundRect">
            <a:avLst>
              <a:gd name="adj" fmla="val 6422"/>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9" name="圆角矩形 28">
            <a:extLst>
              <a:ext uri="{FF2B5EF4-FFF2-40B4-BE49-F238E27FC236}">
                <a16:creationId xmlns:a16="http://schemas.microsoft.com/office/drawing/2014/main" id="{BB9DD407-C628-3647-8D18-3B89E55F903A}"/>
              </a:ext>
            </a:extLst>
          </p:cNvPr>
          <p:cNvSpPr/>
          <p:nvPr/>
        </p:nvSpPr>
        <p:spPr bwMode="auto">
          <a:xfrm>
            <a:off x="6850267" y="3539458"/>
            <a:ext cx="4288674" cy="2769862"/>
          </a:xfrm>
          <a:prstGeom prst="roundRect">
            <a:avLst>
              <a:gd name="adj" fmla="val 6422"/>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8" name="右箭头 27">
            <a:extLst>
              <a:ext uri="{FF2B5EF4-FFF2-40B4-BE49-F238E27FC236}">
                <a16:creationId xmlns:a16="http://schemas.microsoft.com/office/drawing/2014/main" id="{52A1FDF9-492F-D64F-AEC8-EA698F15FF73}"/>
              </a:ext>
            </a:extLst>
          </p:cNvPr>
          <p:cNvSpPr/>
          <p:nvPr/>
        </p:nvSpPr>
        <p:spPr bwMode="auto">
          <a:xfrm>
            <a:off x="5162277" y="5424592"/>
            <a:ext cx="1139638" cy="521743"/>
          </a:xfrm>
          <a:prstGeom prst="rightArrow">
            <a:avLst>
              <a:gd name="adj1" fmla="val 50000"/>
              <a:gd name="adj2" fmla="val 84246"/>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1" name="右箭头 30">
            <a:extLst>
              <a:ext uri="{FF2B5EF4-FFF2-40B4-BE49-F238E27FC236}">
                <a16:creationId xmlns:a16="http://schemas.microsoft.com/office/drawing/2014/main" id="{32E7A8AC-4C36-734B-B9D2-946E0BFCAC34}"/>
              </a:ext>
            </a:extLst>
          </p:cNvPr>
          <p:cNvSpPr/>
          <p:nvPr/>
        </p:nvSpPr>
        <p:spPr bwMode="auto">
          <a:xfrm flipH="1">
            <a:off x="5165733" y="4020348"/>
            <a:ext cx="1139638" cy="521743"/>
          </a:xfrm>
          <a:prstGeom prst="rightArrow">
            <a:avLst>
              <a:gd name="adj1" fmla="val 50000"/>
              <a:gd name="adj2" fmla="val 84246"/>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0" name="矩形 29">
            <a:extLst>
              <a:ext uri="{FF2B5EF4-FFF2-40B4-BE49-F238E27FC236}">
                <a16:creationId xmlns:a16="http://schemas.microsoft.com/office/drawing/2014/main" id="{E85F8181-3016-8B49-9E5A-5075D21E8D0D}"/>
              </a:ext>
            </a:extLst>
          </p:cNvPr>
          <p:cNvSpPr/>
          <p:nvPr/>
        </p:nvSpPr>
        <p:spPr>
          <a:xfrm>
            <a:off x="4899175" y="3637139"/>
            <a:ext cx="1665841"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Update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Model</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
        <p:nvSpPr>
          <p:cNvPr id="33" name="矩形 32">
            <a:extLst>
              <a:ext uri="{FF2B5EF4-FFF2-40B4-BE49-F238E27FC236}">
                <a16:creationId xmlns:a16="http://schemas.microsoft.com/office/drawing/2014/main" id="{BF6BAE7C-80D3-7943-B0C1-F09206076D6C}"/>
              </a:ext>
            </a:extLst>
          </p:cNvPr>
          <p:cNvSpPr/>
          <p:nvPr/>
        </p:nvSpPr>
        <p:spPr>
          <a:xfrm>
            <a:off x="4991347" y="4997382"/>
            <a:ext cx="148149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Data</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Sample</a:t>
            </a:r>
            <a:endParaRPr lang="zh-CN" altLang="en-US" sz="2000" dirty="0">
              <a:solidFill>
                <a:srgbClr val="374154"/>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2639527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BE3D018-5E20-644E-A02B-0D13A90A5F06}"/>
              </a:ext>
            </a:extLst>
          </p:cNvPr>
          <p:cNvSpPr>
            <a:spLocks noGrp="1"/>
          </p:cNvSpPr>
          <p:nvPr>
            <p:ph type="title"/>
          </p:nvPr>
        </p:nvSpPr>
        <p:spPr/>
        <p:txBody>
          <a:bodyPr/>
          <a:lstStyle/>
          <a:p>
            <a:r>
              <a:rPr lang="en-US" altLang="zh-CN" dirty="0"/>
              <a:t>Proximal Policy Optimization PPO</a:t>
            </a:r>
            <a:r>
              <a:rPr lang="zh-CN" altLang="en-US" dirty="0"/>
              <a:t> 算法原理</a:t>
            </a:r>
          </a:p>
        </p:txBody>
      </p:sp>
      <p:sp>
        <p:nvSpPr>
          <p:cNvPr id="3" name="内容占位符 2">
            <a:extLst>
              <a:ext uri="{FF2B5EF4-FFF2-40B4-BE49-F238E27FC236}">
                <a16:creationId xmlns:a16="http://schemas.microsoft.com/office/drawing/2014/main" id="{8FED2C78-F297-2744-88D0-621D3C971C54}"/>
              </a:ext>
            </a:extLst>
          </p:cNvPr>
          <p:cNvSpPr>
            <a:spLocks noGrp="1"/>
          </p:cNvSpPr>
          <p:nvPr>
            <p:ph sz="half" idx="1"/>
          </p:nvPr>
        </p:nvSpPr>
        <p:spPr/>
        <p:txBody>
          <a:bodyPr/>
          <a:lstStyle/>
          <a:p>
            <a:r>
              <a:rPr lang="zh-CN" altLang="en-US" dirty="0">
                <a:latin typeface="Gill Sans MT" panose="020B0502020104020203" pitchFamily="34" charset="0"/>
              </a:rPr>
              <a:t>对于 </a:t>
            </a:r>
            <a:r>
              <a:rPr lang="en-US" altLang="zh-CN" dirty="0">
                <a:latin typeface="Gill Sans MT" panose="020B0502020104020203" pitchFamily="34" charset="0"/>
              </a:rPr>
              <a:t>PG</a:t>
            </a:r>
            <a:r>
              <a:rPr lang="zh-CN" altLang="en-US" dirty="0">
                <a:latin typeface="Gill Sans MT" panose="020B0502020104020203" pitchFamily="34" charset="0"/>
              </a:rPr>
              <a:t> 算法来说，最大的问题是在策略参数更新后，还要需要重新使用同环境互动收集数据再进行下一轮迭代。</a:t>
            </a:r>
            <a:endParaRPr lang="en-US" altLang="zh-CN" dirty="0">
              <a:latin typeface="Gill Sans MT" panose="020B0502020104020203" pitchFamily="34" charset="0"/>
            </a:endParaRPr>
          </a:p>
          <a:p>
            <a:r>
              <a:rPr lang="en-US" altLang="zh-CN" dirty="0">
                <a:latin typeface="Gill Sans MT" panose="020B0502020104020203" pitchFamily="34" charset="0"/>
              </a:rPr>
              <a:t>PPO</a:t>
            </a:r>
            <a:r>
              <a:rPr lang="zh-CN" altLang="en-US" dirty="0">
                <a:latin typeface="Gill Sans MT" panose="020B0502020104020203" pitchFamily="34" charset="0"/>
              </a:rPr>
              <a:t> 算法是利用了重要性采样的思想，在不知道策略路径的概率 </a:t>
            </a:r>
            <a:r>
              <a:rPr lang="en-US" altLang="zh-CN" dirty="0">
                <a:latin typeface="Gill Sans MT" panose="020B0502020104020203" pitchFamily="34" charset="0"/>
              </a:rPr>
              <a:t>p</a:t>
            </a:r>
            <a:r>
              <a:rPr lang="zh-CN" altLang="en-US" dirty="0">
                <a:latin typeface="Gill Sans MT" panose="020B0502020104020203" pitchFamily="34" charset="0"/>
              </a:rPr>
              <a:t> 情况下，通过模拟一个近似的 </a:t>
            </a:r>
            <a:r>
              <a:rPr lang="en-US" altLang="zh-CN" dirty="0">
                <a:latin typeface="Gill Sans MT" panose="020B0502020104020203" pitchFamily="34" charset="0"/>
              </a:rPr>
              <a:t>q</a:t>
            </a:r>
            <a:r>
              <a:rPr lang="zh-CN" altLang="en-US" dirty="0">
                <a:latin typeface="Gill Sans MT" panose="020B0502020104020203" pitchFamily="34" charset="0"/>
              </a:rPr>
              <a:t> 分布，只要 </a:t>
            </a:r>
            <a:r>
              <a:rPr lang="en-US" altLang="zh-CN" dirty="0">
                <a:latin typeface="Gill Sans MT" panose="020B0502020104020203" pitchFamily="34" charset="0"/>
              </a:rPr>
              <a:t>p</a:t>
            </a:r>
            <a:r>
              <a:rPr lang="zh-CN" altLang="en-US" dirty="0">
                <a:latin typeface="Gill Sans MT" panose="020B0502020104020203" pitchFamily="34" charset="0"/>
              </a:rPr>
              <a:t> 同 </a:t>
            </a:r>
            <a:r>
              <a:rPr lang="en-US" altLang="zh-CN" dirty="0">
                <a:latin typeface="Gill Sans MT" panose="020B0502020104020203" pitchFamily="34" charset="0"/>
              </a:rPr>
              <a:t>q</a:t>
            </a:r>
            <a:r>
              <a:rPr lang="zh-CN" altLang="en-US" dirty="0">
                <a:latin typeface="Gill Sans MT" panose="020B0502020104020203" pitchFamily="34" charset="0"/>
              </a:rPr>
              <a:t> 分布不差得太远，通过多轮迭代可以快速参数收敛。</a:t>
            </a:r>
          </a:p>
          <a:p>
            <a:pPr marL="0" indent="0">
              <a:buNone/>
            </a:pP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898261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F84CA4-F487-AA45-8A2E-04A516B3EF91}"/>
              </a:ext>
            </a:extLst>
          </p:cNvPr>
          <p:cNvSpPr>
            <a:spLocks noGrp="1"/>
          </p:cNvSpPr>
          <p:nvPr>
            <p:ph type="title"/>
          </p:nvPr>
        </p:nvSpPr>
        <p:spPr/>
        <p:txBody>
          <a:bodyPr/>
          <a:lstStyle/>
          <a:p>
            <a:r>
              <a:rPr lang="en-US" altLang="zh-CN" dirty="0"/>
              <a:t>Proximal Policy Optimization PPO</a:t>
            </a:r>
            <a:r>
              <a:rPr lang="zh-CN" altLang="en-US" dirty="0"/>
              <a:t> 算法原理</a:t>
            </a:r>
          </a:p>
        </p:txBody>
      </p:sp>
      <p:sp>
        <p:nvSpPr>
          <p:cNvPr id="3" name="内容占位符 2">
            <a:extLst>
              <a:ext uri="{FF2B5EF4-FFF2-40B4-BE49-F238E27FC236}">
                <a16:creationId xmlns:a16="http://schemas.microsoft.com/office/drawing/2014/main" id="{ECD2A858-5E68-5B4F-9F92-B29A762640A0}"/>
              </a:ext>
            </a:extLst>
          </p:cNvPr>
          <p:cNvSpPr>
            <a:spLocks noGrp="1"/>
          </p:cNvSpPr>
          <p:nvPr>
            <p:ph sz="half" idx="1"/>
          </p:nvPr>
        </p:nvSpPr>
        <p:spPr>
          <a:xfrm>
            <a:off x="623635" y="1340768"/>
            <a:ext cx="10963473" cy="1512168"/>
          </a:xfrm>
        </p:spPr>
        <p:txBody>
          <a:bodyPr/>
          <a:lstStyle/>
          <a:p>
            <a:r>
              <a:rPr lang="en-US" altLang="zh-CN" dirty="0">
                <a:latin typeface="Gill Sans MT" panose="020B0502020104020203" pitchFamily="34" charset="0"/>
              </a:rPr>
              <a:t>PPO</a:t>
            </a:r>
            <a:r>
              <a:rPr lang="zh-CN" altLang="en-US" dirty="0">
                <a:latin typeface="Gill Sans MT" panose="020B0502020104020203" pitchFamily="34" charset="0"/>
              </a:rPr>
              <a:t>算法结合 </a:t>
            </a:r>
            <a:r>
              <a:rPr lang="en-US" altLang="zh-CN" dirty="0">
                <a:latin typeface="Gill Sans MT" panose="020B0502020104020203" pitchFamily="34" charset="0"/>
              </a:rPr>
              <a:t>Actor-Critic</a:t>
            </a:r>
            <a:r>
              <a:rPr lang="zh-CN" altLang="en-US" dirty="0">
                <a:latin typeface="Gill Sans MT" panose="020B0502020104020203" pitchFamily="34" charset="0"/>
              </a:rPr>
              <a:t> 方式， </a:t>
            </a:r>
            <a:r>
              <a:rPr lang="en-US" altLang="zh-CN" dirty="0">
                <a:latin typeface="Gill Sans MT" panose="020B0502020104020203" pitchFamily="34" charset="0"/>
              </a:rPr>
              <a:t>Agent</a:t>
            </a:r>
            <a:r>
              <a:rPr lang="zh-CN" altLang="en-US" dirty="0">
                <a:latin typeface="Gill Sans MT" panose="020B0502020104020203" pitchFamily="34" charset="0"/>
              </a:rPr>
              <a:t> 由两部分组成，</a:t>
            </a:r>
            <a:r>
              <a:rPr lang="en-US" altLang="zh-CN" dirty="0">
                <a:latin typeface="Gill Sans MT" panose="020B0502020104020203" pitchFamily="34" charset="0"/>
              </a:rPr>
              <a:t>Actor</a:t>
            </a:r>
            <a:r>
              <a:rPr lang="zh-CN" altLang="en-US" dirty="0">
                <a:latin typeface="Gill Sans MT" panose="020B0502020104020203" pitchFamily="34" charset="0"/>
              </a:rPr>
              <a:t> 负责与环境互动收集样本，等同于原来 </a:t>
            </a:r>
            <a:r>
              <a:rPr lang="en-US" altLang="zh-CN" dirty="0">
                <a:latin typeface="Gill Sans MT" panose="020B0502020104020203" pitchFamily="34" charset="0"/>
              </a:rPr>
              <a:t>PG</a:t>
            </a:r>
            <a:r>
              <a:rPr lang="zh-CN" altLang="en-US" dirty="0">
                <a:latin typeface="Gill Sans MT" panose="020B0502020104020203" pitchFamily="34" charset="0"/>
              </a:rPr>
              <a:t> 的情况，其更新即 </a:t>
            </a:r>
            <a:r>
              <a:rPr lang="en-US" altLang="zh-CN" dirty="0">
                <a:latin typeface="Gill Sans MT" panose="020B0502020104020203" pitchFamily="34" charset="0"/>
              </a:rPr>
              <a:t>PPO</a:t>
            </a:r>
            <a:r>
              <a:rPr lang="zh-CN" altLang="en-US" dirty="0">
                <a:latin typeface="Gill Sans MT" panose="020B0502020104020203" pitchFamily="34" charset="0"/>
              </a:rPr>
              <a:t> 梯度的更新，添加了 </a:t>
            </a:r>
            <a:r>
              <a:rPr lang="en-US" altLang="zh-CN" dirty="0">
                <a:latin typeface="Gill Sans MT" panose="020B0502020104020203" pitchFamily="34" charset="0"/>
              </a:rPr>
              <a:t>Critic</a:t>
            </a:r>
            <a:r>
              <a:rPr lang="zh-CN" altLang="en-US" dirty="0">
                <a:latin typeface="Gill Sans MT" panose="020B0502020104020203" pitchFamily="34" charset="0"/>
              </a:rPr>
              <a:t>，用于负责评判 </a:t>
            </a:r>
            <a:r>
              <a:rPr lang="en-US" altLang="zh-CN" dirty="0">
                <a:latin typeface="Gill Sans MT" panose="020B0502020104020203" pitchFamily="34" charset="0"/>
              </a:rPr>
              <a:t>Actor</a:t>
            </a:r>
            <a:r>
              <a:rPr lang="zh-CN" altLang="en-US" dirty="0">
                <a:latin typeface="Gill Sans MT" panose="020B0502020104020203" pitchFamily="34" charset="0"/>
              </a:rPr>
              <a:t> 的动作好坏。</a:t>
            </a:r>
            <a:endParaRPr kumimoji="1"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D910DFC-ADFD-914C-A7C2-B89A376E3EC4}"/>
              </a:ext>
            </a:extLst>
          </p:cNvPr>
          <p:cNvPicPr>
            <a:picLocks noChangeAspect="1"/>
          </p:cNvPicPr>
          <p:nvPr/>
        </p:nvPicPr>
        <p:blipFill>
          <a:blip r:embed="rId2"/>
          <a:stretch>
            <a:fillRect/>
          </a:stretch>
        </p:blipFill>
        <p:spPr>
          <a:xfrm>
            <a:off x="2086403" y="3144912"/>
            <a:ext cx="7629248" cy="936104"/>
          </a:xfrm>
          <a:prstGeom prst="rect">
            <a:avLst/>
          </a:prstGeom>
        </p:spPr>
      </p:pic>
      <p:pic>
        <p:nvPicPr>
          <p:cNvPr id="4" name="图片 3">
            <a:extLst>
              <a:ext uri="{FF2B5EF4-FFF2-40B4-BE49-F238E27FC236}">
                <a16:creationId xmlns:a16="http://schemas.microsoft.com/office/drawing/2014/main" id="{9D596CC1-B16E-CE43-8D09-92A9FF725A2A}"/>
              </a:ext>
            </a:extLst>
          </p:cNvPr>
          <p:cNvPicPr>
            <a:picLocks noChangeAspect="1"/>
          </p:cNvPicPr>
          <p:nvPr/>
        </p:nvPicPr>
        <p:blipFill>
          <a:blip r:embed="rId3"/>
          <a:stretch>
            <a:fillRect/>
          </a:stretch>
        </p:blipFill>
        <p:spPr>
          <a:xfrm>
            <a:off x="2281957" y="4653136"/>
            <a:ext cx="7238141" cy="616012"/>
          </a:xfrm>
          <a:prstGeom prst="rect">
            <a:avLst/>
          </a:prstGeom>
        </p:spPr>
      </p:pic>
    </p:spTree>
    <p:extLst>
      <p:ext uri="{BB962C8B-B14F-4D97-AF65-F5344CB8AC3E}">
        <p14:creationId xmlns:p14="http://schemas.microsoft.com/office/powerpoint/2010/main" val="257751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F84CA4-F487-AA45-8A2E-04A516B3EF91}"/>
              </a:ext>
            </a:extLst>
          </p:cNvPr>
          <p:cNvSpPr>
            <a:spLocks noGrp="1"/>
          </p:cNvSpPr>
          <p:nvPr>
            <p:ph type="title"/>
          </p:nvPr>
        </p:nvSpPr>
        <p:spPr/>
        <p:txBody>
          <a:bodyPr/>
          <a:lstStyle/>
          <a:p>
            <a:r>
              <a:rPr lang="en-US" altLang="zh-CN" dirty="0"/>
              <a:t>Proximal Policy Optimization PPO</a:t>
            </a:r>
            <a:r>
              <a:rPr lang="zh-CN" altLang="en-US" dirty="0"/>
              <a:t> 算法原理</a:t>
            </a:r>
          </a:p>
        </p:txBody>
      </p:sp>
      <p:sp>
        <p:nvSpPr>
          <p:cNvPr id="3" name="内容占位符 2">
            <a:extLst>
              <a:ext uri="{FF2B5EF4-FFF2-40B4-BE49-F238E27FC236}">
                <a16:creationId xmlns:a16="http://schemas.microsoft.com/office/drawing/2014/main" id="{ECD2A858-5E68-5B4F-9F92-B29A762640A0}"/>
              </a:ext>
            </a:extLst>
          </p:cNvPr>
          <p:cNvSpPr>
            <a:spLocks noGrp="1"/>
          </p:cNvSpPr>
          <p:nvPr>
            <p:ph sz="half" idx="1"/>
          </p:nvPr>
        </p:nvSpPr>
        <p:spPr/>
        <p:txBody>
          <a:bodyPr/>
          <a:lstStyle/>
          <a:p>
            <a:r>
              <a:rPr lang="en-US" altLang="zh-CN" dirty="0">
                <a:latin typeface="Gill Sans MT" panose="020B0502020104020203" pitchFamily="34" charset="0"/>
              </a:rPr>
              <a:t>PPO</a:t>
            </a:r>
            <a:r>
              <a:rPr lang="zh-CN" altLang="en-US" dirty="0">
                <a:latin typeface="Gill Sans MT" panose="020B0502020104020203" pitchFamily="34" charset="0"/>
              </a:rPr>
              <a:t>算法结合 </a:t>
            </a:r>
            <a:r>
              <a:rPr lang="en-US" altLang="zh-CN" dirty="0">
                <a:latin typeface="Gill Sans MT" panose="020B0502020104020203" pitchFamily="34" charset="0"/>
              </a:rPr>
              <a:t>Actor-Critic</a:t>
            </a:r>
            <a:r>
              <a:rPr lang="zh-CN" altLang="en-US" dirty="0">
                <a:latin typeface="Gill Sans MT" panose="020B0502020104020203" pitchFamily="34" charset="0"/>
              </a:rPr>
              <a:t> 方式， </a:t>
            </a:r>
            <a:r>
              <a:rPr lang="en-US" altLang="zh-CN" dirty="0">
                <a:latin typeface="Gill Sans MT" panose="020B0502020104020203" pitchFamily="34" charset="0"/>
              </a:rPr>
              <a:t>Agent</a:t>
            </a:r>
            <a:r>
              <a:rPr lang="zh-CN" altLang="en-US" dirty="0">
                <a:latin typeface="Gill Sans MT" panose="020B0502020104020203" pitchFamily="34" charset="0"/>
              </a:rPr>
              <a:t> 由两部分组成，</a:t>
            </a:r>
            <a:r>
              <a:rPr lang="en-US" altLang="zh-CN" dirty="0">
                <a:latin typeface="Gill Sans MT" panose="020B0502020104020203" pitchFamily="34" charset="0"/>
              </a:rPr>
              <a:t>Actor</a:t>
            </a:r>
            <a:r>
              <a:rPr lang="zh-CN" altLang="en-US" dirty="0">
                <a:latin typeface="Gill Sans MT" panose="020B0502020104020203" pitchFamily="34" charset="0"/>
              </a:rPr>
              <a:t> 负责与环境互动收集样本，等同于原来 </a:t>
            </a:r>
            <a:r>
              <a:rPr lang="en-US" altLang="zh-CN" dirty="0">
                <a:latin typeface="Gill Sans MT" panose="020B0502020104020203" pitchFamily="34" charset="0"/>
              </a:rPr>
              <a:t>PG</a:t>
            </a:r>
            <a:r>
              <a:rPr lang="zh-CN" altLang="en-US" dirty="0">
                <a:latin typeface="Gill Sans MT" panose="020B0502020104020203" pitchFamily="34" charset="0"/>
              </a:rPr>
              <a:t> 的情况，其更新即 </a:t>
            </a:r>
            <a:r>
              <a:rPr lang="en-US" altLang="zh-CN" dirty="0">
                <a:latin typeface="Gill Sans MT" panose="020B0502020104020203" pitchFamily="34" charset="0"/>
              </a:rPr>
              <a:t>PPO</a:t>
            </a:r>
            <a:r>
              <a:rPr lang="zh-CN" altLang="en-US" dirty="0">
                <a:latin typeface="Gill Sans MT" panose="020B0502020104020203" pitchFamily="34" charset="0"/>
              </a:rPr>
              <a:t> 梯度的更新，添加了 </a:t>
            </a:r>
            <a:r>
              <a:rPr lang="en-US" altLang="zh-CN" dirty="0">
                <a:latin typeface="Gill Sans MT" panose="020B0502020104020203" pitchFamily="34" charset="0"/>
              </a:rPr>
              <a:t>Critic</a:t>
            </a:r>
            <a:r>
              <a:rPr lang="zh-CN" altLang="en-US" dirty="0">
                <a:latin typeface="Gill Sans MT" panose="020B0502020104020203" pitchFamily="34" charset="0"/>
              </a:rPr>
              <a:t>，用于负责评判 </a:t>
            </a:r>
            <a:r>
              <a:rPr lang="en-US" altLang="zh-CN" dirty="0">
                <a:latin typeface="Gill Sans MT" panose="020B0502020104020203" pitchFamily="34" charset="0"/>
              </a:rPr>
              <a:t>Actor</a:t>
            </a:r>
            <a:r>
              <a:rPr lang="zh-CN" altLang="en-US" dirty="0">
                <a:latin typeface="Gill Sans MT" panose="020B0502020104020203" pitchFamily="34" charset="0"/>
              </a:rPr>
              <a:t> 的动作好坏。</a:t>
            </a:r>
            <a:endParaRPr kumimoji="1"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FA381AF5-A3AF-CD4B-8ACA-A23E0CD7D38F}"/>
              </a:ext>
            </a:extLst>
          </p:cNvPr>
          <p:cNvPicPr>
            <a:picLocks noChangeAspect="1"/>
          </p:cNvPicPr>
          <p:nvPr/>
        </p:nvPicPr>
        <p:blipFill>
          <a:blip r:embed="rId2"/>
          <a:stretch>
            <a:fillRect/>
          </a:stretch>
        </p:blipFill>
        <p:spPr>
          <a:xfrm>
            <a:off x="1273845" y="3140968"/>
            <a:ext cx="9867900" cy="2781300"/>
          </a:xfrm>
          <a:prstGeom prst="rect">
            <a:avLst/>
          </a:prstGeom>
        </p:spPr>
      </p:pic>
    </p:spTree>
    <p:extLst>
      <p:ext uri="{BB962C8B-B14F-4D97-AF65-F5344CB8AC3E}">
        <p14:creationId xmlns:p14="http://schemas.microsoft.com/office/powerpoint/2010/main" val="1368804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rPr>
              <a:t>Radford, Alec, et al. "Improving language understanding by generative pre-training." (2018)</a:t>
            </a:r>
          </a:p>
          <a:p>
            <a:pPr>
              <a:buSzPct val="100000"/>
              <a:buFont typeface="+mj-lt"/>
              <a:buAutoNum type="arabicPeriod"/>
            </a:pPr>
            <a:r>
              <a:rPr lang="en-US" altLang="zh-CN" sz="1200" dirty="0">
                <a:latin typeface="Gill Sans MT" panose="020B0502020104020203" pitchFamily="34" charset="0"/>
              </a:rPr>
              <a:t>Radford, Alec, et al. "Language models are unsupervised multitask learners." OpenAI blog 1.8 (2019): 9</a:t>
            </a:r>
          </a:p>
          <a:p>
            <a:pPr>
              <a:buSzPct val="100000"/>
              <a:buFont typeface="+mj-lt"/>
              <a:buAutoNum type="arabicPeriod"/>
            </a:pPr>
            <a:r>
              <a:rPr lang="en-US" altLang="zh-CN" sz="1200" dirty="0">
                <a:latin typeface="Gill Sans MT" panose="020B0502020104020203" pitchFamily="34" charset="0"/>
              </a:rPr>
              <a:t>Dale, Robert. "GPT-3: What’s it good for?." Natural Language Engineering 27.1 (2021): 113-118</a:t>
            </a:r>
          </a:p>
          <a:p>
            <a:pPr>
              <a:buSzPct val="100000"/>
              <a:buFont typeface="+mj-lt"/>
              <a:buAutoNum type="arabicPeriod"/>
            </a:pPr>
            <a:r>
              <a:rPr lang="en-US" altLang="zh-CN" sz="1200" dirty="0">
                <a:latin typeface="Gill Sans MT" panose="020B0502020104020203" pitchFamily="34" charset="0"/>
              </a:rPr>
              <a:t>Floridi, Luciano, and Massimo Chiriatti. "GPT-3: Its nature, scope, limits, and consequences." Minds and Machines 30 (2020): 681-694.</a:t>
            </a:r>
          </a:p>
          <a:p>
            <a:pPr>
              <a:buSzPct val="100000"/>
              <a:buFont typeface="+mj-lt"/>
              <a:buAutoNum type="arabicPeriod"/>
            </a:pPr>
            <a:r>
              <a:rPr lang="en-US" altLang="zh-CN" sz="1200" dirty="0">
                <a:latin typeface="Gill Sans MT" panose="020B0502020104020203" pitchFamily="34" charset="0"/>
              </a:rPr>
              <a:t>Brown, Tom, et al. "Language models are few-shot learners." Advances in neural information processing systems 33 (2020): 1877-1901</a:t>
            </a:r>
          </a:p>
          <a:p>
            <a:pPr>
              <a:buSzPct val="100000"/>
              <a:buFont typeface="+mj-lt"/>
              <a:buAutoNum type="arabicPeriod"/>
            </a:pPr>
            <a:r>
              <a:rPr lang="en-US" altLang="zh-CN" sz="1200" dirty="0">
                <a:latin typeface="Gill Sans MT" panose="020B0502020104020203" pitchFamily="34" charset="0"/>
              </a:rPr>
              <a:t>Ouyang, Long, et al. "Training language models to follow instructions with human feedback."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arXiv:2203.02155 (2022)</a:t>
            </a:r>
          </a:p>
          <a:p>
            <a:pPr>
              <a:buSzPct val="100000"/>
              <a:buFont typeface="+mj-lt"/>
              <a:buAutoNum type="arabicPeriod"/>
            </a:pPr>
            <a:r>
              <a:rPr lang="en-US" altLang="zh-CN" sz="1200"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https://openai.com/blog/instruction-following/</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https://openai.com/blog/chatgpt/</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4">
                  <a:extLst>
                    <a:ext uri="{A12FA001-AC4F-418D-AE19-62706E023703}">
                      <ahyp:hlinkClr xmlns:ahyp="http://schemas.microsoft.com/office/drawing/2018/hyperlinkcolor" val="tx"/>
                    </a:ext>
                  </a:extLst>
                </a:hlinkClick>
              </a:rPr>
              <a:t>https://sh-tsang.medium.com/review-instructgpt-training-language-models-to-follow-instructions-with-human-feedback-7fce4bf9059a</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5">
                  <a:extLst>
                    <a:ext uri="{A12FA001-AC4F-418D-AE19-62706E023703}">
                      <ahyp:hlinkClr xmlns:ahyp="http://schemas.microsoft.com/office/drawing/2018/hyperlinkcolor" val="tx"/>
                    </a:ext>
                  </a:extLst>
                </a:hlinkClick>
              </a:rPr>
              <a:t>https://jalammar.github.io/how-gpt3-works-visualizations-animations/</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6">
                  <a:extLst>
                    <a:ext uri="{A12FA001-AC4F-418D-AE19-62706E023703}">
                      <ahyp:hlinkClr xmlns:ahyp="http://schemas.microsoft.com/office/drawing/2018/hyperlinkcolor" val="tx"/>
                    </a:ext>
                  </a:extLst>
                </a:hlinkClick>
              </a:rPr>
              <a:t>https://jalammar.github.io/</a:t>
            </a:r>
            <a:endParaRPr lang="en-US" altLang="zh-CN"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542276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err="1">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ChatGPT</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en-US" altLang="zh-CN" sz="3600" dirty="0">
                <a:solidFill>
                  <a:srgbClr val="374154"/>
                </a:solidFill>
                <a:latin typeface="Gill Sans MT" panose="020B0502020104020203" pitchFamily="34" charset="0"/>
              </a:rPr>
              <a:t>BERT</a:t>
            </a:r>
            <a:r>
              <a:rPr lang="zh-CN" altLang="en-US" sz="3600" dirty="0">
                <a:solidFill>
                  <a:srgbClr val="374154"/>
                </a:solidFill>
                <a:latin typeface="Gill Sans MT" panose="020B0502020104020203" pitchFamily="34" charset="0"/>
              </a:rPr>
              <a:t> 模型与 </a:t>
            </a:r>
            <a:r>
              <a:rPr lang="en-US" altLang="zh-CN" sz="3600" dirty="0">
                <a:solidFill>
                  <a:srgbClr val="374154"/>
                </a:solidFill>
                <a:latin typeface="Gill Sans MT" panose="020B0502020104020203" pitchFamily="34" charset="0"/>
              </a:rPr>
              <a:t>GPT</a:t>
            </a:r>
            <a:r>
              <a:rPr lang="zh-CN" altLang="en-US" sz="3600" dirty="0">
                <a:solidFill>
                  <a:srgbClr val="374154"/>
                </a:solidFill>
                <a:latin typeface="Gill Sans MT" panose="020B0502020104020203" pitchFamily="34" charset="0"/>
              </a:rPr>
              <a:t> 模型系列</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强化学习加入人类反馈  </a:t>
            </a:r>
            <a:r>
              <a:rPr lang="en-US" altLang="zh-CN" sz="3600" dirty="0">
                <a:solidFill>
                  <a:srgbClr val="374154"/>
                </a:solidFill>
                <a:latin typeface="Gill Sans MT" panose="020B0502020104020203" pitchFamily="34" charset="0"/>
              </a:rPr>
              <a:t>RLHF</a:t>
            </a:r>
            <a:r>
              <a:rPr lang="zh-CN" altLang="en-US" sz="3600" dirty="0">
                <a:solidFill>
                  <a:srgbClr val="374154"/>
                </a:solidFill>
                <a:latin typeface="Gill Sans MT" panose="020B0502020104020203" pitchFamily="34" charset="0"/>
              </a:rPr>
              <a:t> 模式</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 </a:t>
            </a:r>
            <a:r>
              <a:rPr lang="en-US" altLang="zh-CN" sz="3600" dirty="0">
                <a:solidFill>
                  <a:srgbClr val="374154"/>
                </a:solidFill>
                <a:latin typeface="Gill Sans MT" panose="020B0502020104020203" pitchFamily="34" charset="0"/>
              </a:rPr>
              <a:t>PG</a:t>
            </a:r>
            <a:r>
              <a:rPr lang="zh-CN" altLang="en-US" sz="3600" dirty="0">
                <a:solidFill>
                  <a:srgbClr val="374154"/>
                </a:solidFill>
                <a:latin typeface="Gill Sans MT" panose="020B0502020104020203" pitchFamily="34" charset="0"/>
              </a:rPr>
              <a:t> 和 </a:t>
            </a:r>
            <a:r>
              <a:rPr lang="en-US" altLang="zh-CN" sz="3600" dirty="0">
                <a:solidFill>
                  <a:srgbClr val="374154"/>
                </a:solidFill>
                <a:latin typeface="Gill Sans MT" panose="020B0502020104020203" pitchFamily="34" charset="0"/>
              </a:rPr>
              <a:t>PPO</a:t>
            </a:r>
            <a:r>
              <a:rPr lang="zh-CN" altLang="en-US" sz="3600" dirty="0">
                <a:solidFill>
                  <a:srgbClr val="374154"/>
                </a:solidFill>
                <a:latin typeface="Gill Sans MT" panose="020B0502020104020203" pitchFamily="34" charset="0"/>
              </a:rPr>
              <a:t> 算法</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 </a:t>
            </a:r>
            <a:r>
              <a:rPr lang="en-US" altLang="zh-CN" sz="3600" dirty="0" err="1">
                <a:solidFill>
                  <a:srgbClr val="374154"/>
                </a:solidFill>
                <a:latin typeface="Gill Sans MT" panose="020B0502020104020203" pitchFamily="34" charset="0"/>
              </a:rPr>
              <a:t>InstructGPT</a:t>
            </a:r>
            <a:r>
              <a:rPr lang="zh-CN" altLang="en-US" sz="3600" dirty="0">
                <a:solidFill>
                  <a:srgbClr val="374154"/>
                </a:solidFill>
                <a:latin typeface="Gill Sans MT" panose="020B0502020104020203" pitchFamily="34" charset="0"/>
              </a:rPr>
              <a:t> 原理深度剖析</a:t>
            </a:r>
            <a:endParaRPr lang="en-US" altLang="zh-CN" sz="36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RL</a:t>
            </a:r>
            <a:r>
              <a:rPr lang="zh-CN" altLang="en-US" dirty="0"/>
              <a:t>引入人类反馈</a:t>
            </a:r>
            <a:br>
              <a:rPr lang="en-US" altLang="zh-CN" dirty="0"/>
            </a:br>
            <a:r>
              <a:rPr lang="en-US" altLang="zh-CN" sz="6000" dirty="0"/>
              <a:t>RL</a:t>
            </a:r>
            <a:r>
              <a:rPr lang="zh-CN" altLang="en-US" sz="6000" dirty="0"/>
              <a:t> </a:t>
            </a:r>
            <a:r>
              <a:rPr lang="en-US" altLang="zh-CN" sz="6000" dirty="0"/>
              <a:t>+</a:t>
            </a:r>
            <a:r>
              <a:rPr lang="zh-CN" altLang="en-US" sz="6000" dirty="0"/>
              <a:t> </a:t>
            </a:r>
            <a:r>
              <a:rPr lang="en-US" altLang="zh-CN" sz="6000" dirty="0"/>
              <a:t>HF</a:t>
            </a:r>
            <a:r>
              <a:rPr lang="zh-CN" altLang="en-US" sz="6000" dirty="0"/>
              <a:t> 模式</a:t>
            </a:r>
          </a:p>
        </p:txBody>
      </p:sp>
    </p:spTree>
    <p:extLst>
      <p:ext uri="{BB962C8B-B14F-4D97-AF65-F5344CB8AC3E}">
        <p14:creationId xmlns:p14="http://schemas.microsoft.com/office/powerpoint/2010/main" val="2411516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zh-CN" altLang="en-US" dirty="0"/>
              <a:t>强化学习 </a:t>
            </a:r>
            <a:r>
              <a:rPr lang="en-US" altLang="zh-CN" dirty="0"/>
              <a:t>RL</a:t>
            </a:r>
            <a:endParaRPr lang="zh-CN" altLang="en-US" dirty="0"/>
          </a:p>
        </p:txBody>
      </p:sp>
      <p:sp>
        <p:nvSpPr>
          <p:cNvPr id="5" name="内容占位符 4">
            <a:extLst>
              <a:ext uri="{FF2B5EF4-FFF2-40B4-BE49-F238E27FC236}">
                <a16:creationId xmlns:a16="http://schemas.microsoft.com/office/drawing/2014/main" id="{9BE12AAE-3680-0246-9FBA-8F84F50FEF58}"/>
              </a:ext>
            </a:extLst>
          </p:cNvPr>
          <p:cNvSpPr>
            <a:spLocks noGrp="1"/>
          </p:cNvSpPr>
          <p:nvPr>
            <p:ph sz="half" idx="1"/>
          </p:nvPr>
        </p:nvSpPr>
        <p:spPr/>
        <p:txBody>
          <a:bodyPr/>
          <a:lstStyle/>
          <a:p>
            <a:r>
              <a:rPr lang="zh-CN" altLang="en-US" dirty="0">
                <a:latin typeface="Gill Sans MT" panose="020B0502020104020203" pitchFamily="34" charset="0"/>
              </a:rPr>
              <a:t>强化学习（</a:t>
            </a:r>
            <a:r>
              <a:rPr lang="en-US" altLang="zh-CN" dirty="0">
                <a:latin typeface="Gill Sans MT" panose="020B0502020104020203" pitchFamily="34" charset="0"/>
              </a:rPr>
              <a:t>Reinforcement Learning, RL</a:t>
            </a:r>
            <a:r>
              <a:rPr lang="zh-CN" altLang="en-US" dirty="0">
                <a:latin typeface="Gill Sans MT" panose="020B0502020104020203" pitchFamily="34" charset="0"/>
              </a:rPr>
              <a:t>），是机器学习的范式和方法论之一，用于描述和解决智能体（</a:t>
            </a:r>
            <a:r>
              <a:rPr lang="en-US" altLang="zh-CN" dirty="0">
                <a:latin typeface="Gill Sans MT" panose="020B0502020104020203" pitchFamily="34" charset="0"/>
              </a:rPr>
              <a:t>Agent</a:t>
            </a:r>
            <a:r>
              <a:rPr lang="zh-CN" altLang="en-US" dirty="0">
                <a:latin typeface="Gill Sans MT" panose="020B0502020104020203" pitchFamily="34" charset="0"/>
              </a:rPr>
              <a:t>）在与环境（</a:t>
            </a:r>
            <a:r>
              <a:rPr lang="en-US" altLang="zh-CN" dirty="0">
                <a:latin typeface="Gill Sans MT" panose="020B0502020104020203" pitchFamily="34" charset="0"/>
              </a:rPr>
              <a:t>Environment</a:t>
            </a:r>
            <a:r>
              <a:rPr lang="zh-CN" altLang="en-US" dirty="0">
                <a:latin typeface="Gill Sans MT" panose="020B0502020104020203" pitchFamily="34" charset="0"/>
              </a:rPr>
              <a:t>）的交互过程中通过学习策略以达成回报最大化或实现特定目标的问题 。</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3B204358-5092-4A46-BEF0-BEBB6D0F4F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2157" y="2603631"/>
            <a:ext cx="4292238" cy="3816424"/>
          </a:xfrm>
          <a:prstGeom prst="rect">
            <a:avLst/>
          </a:prstGeom>
        </p:spPr>
      </p:pic>
    </p:spTree>
    <p:extLst>
      <p:ext uri="{BB962C8B-B14F-4D97-AF65-F5344CB8AC3E}">
        <p14:creationId xmlns:p14="http://schemas.microsoft.com/office/powerpoint/2010/main" val="280415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zh-CN" altLang="en-US" dirty="0"/>
              <a:t>强化学习 </a:t>
            </a:r>
            <a:r>
              <a:rPr lang="en-US" altLang="zh-CN" dirty="0"/>
              <a:t>RL</a:t>
            </a:r>
            <a:endParaRPr lang="zh-CN" altLang="en-US" dirty="0"/>
          </a:p>
        </p:txBody>
      </p:sp>
      <p:sp>
        <p:nvSpPr>
          <p:cNvPr id="5" name="内容占位符 4">
            <a:extLst>
              <a:ext uri="{FF2B5EF4-FFF2-40B4-BE49-F238E27FC236}">
                <a16:creationId xmlns:a16="http://schemas.microsoft.com/office/drawing/2014/main" id="{9BE12AAE-3680-0246-9FBA-8F84F50FEF58}"/>
              </a:ext>
            </a:extLst>
          </p:cNvPr>
          <p:cNvSpPr>
            <a:spLocks noGrp="1"/>
          </p:cNvSpPr>
          <p:nvPr>
            <p:ph sz="half" idx="1"/>
          </p:nvPr>
        </p:nvSpPr>
        <p:spPr/>
        <p:txBody>
          <a:bodyPr/>
          <a:lstStyle/>
          <a:p>
            <a:pPr marL="0" indent="0">
              <a:buNone/>
            </a:pPr>
            <a:r>
              <a:rPr lang="zh-CN" altLang="en-US" dirty="0">
                <a:latin typeface="Gill Sans MT" panose="020B0502020104020203" pitchFamily="34" charset="0"/>
              </a:rPr>
              <a:t>强化学习中有两个可以进行交互的对象：</a:t>
            </a:r>
          </a:p>
          <a:p>
            <a:pPr marL="696306" lvl="1" indent="-457200">
              <a:buFont typeface="+mj-lt"/>
              <a:buAutoNum type="arabicPeriod"/>
            </a:pPr>
            <a:r>
              <a:rPr lang="zh-CN" altLang="en-US" sz="2000" b="1" dirty="0">
                <a:latin typeface="Gill Sans MT" panose="020B0502020104020203" pitchFamily="34" charset="0"/>
              </a:rPr>
              <a:t>智能体（</a:t>
            </a:r>
            <a:r>
              <a:rPr lang="en-US" altLang="zh-CN" sz="2000" b="1" dirty="0">
                <a:latin typeface="Gill Sans MT" panose="020B0502020104020203" pitchFamily="34" charset="0"/>
              </a:rPr>
              <a:t>Agent</a:t>
            </a:r>
            <a:r>
              <a:rPr lang="zh-CN" altLang="en-US" sz="2000" b="1" dirty="0">
                <a:latin typeface="Gill Sans MT" panose="020B0502020104020203" pitchFamily="34" charset="0"/>
              </a:rPr>
              <a:t>）：</a:t>
            </a:r>
            <a:r>
              <a:rPr lang="zh-CN" altLang="en-US" sz="2000" dirty="0">
                <a:latin typeface="Gill Sans MT" panose="020B0502020104020203" pitchFamily="34" charset="0"/>
              </a:rPr>
              <a:t>感知环境状态（</a:t>
            </a:r>
            <a:r>
              <a:rPr lang="en-US" altLang="zh-CN" sz="2000" dirty="0">
                <a:latin typeface="Gill Sans MT" panose="020B0502020104020203" pitchFamily="34" charset="0"/>
              </a:rPr>
              <a:t>State</a:t>
            </a:r>
            <a:r>
              <a:rPr lang="zh-CN" altLang="en-US" sz="2000" dirty="0">
                <a:latin typeface="Gill Sans MT" panose="020B0502020104020203" pitchFamily="34" charset="0"/>
              </a:rPr>
              <a:t>），根据反馈奖励（</a:t>
            </a:r>
            <a:r>
              <a:rPr lang="en-US" altLang="zh-CN" sz="2000" dirty="0">
                <a:latin typeface="Gill Sans MT" panose="020B0502020104020203" pitchFamily="34" charset="0"/>
              </a:rPr>
              <a:t>Reward</a:t>
            </a:r>
            <a:r>
              <a:rPr lang="zh-CN" altLang="en-US" sz="2000" dirty="0">
                <a:latin typeface="Gill Sans MT" panose="020B0502020104020203" pitchFamily="34" charset="0"/>
              </a:rPr>
              <a:t>）选择合适动作（</a:t>
            </a:r>
            <a:r>
              <a:rPr lang="en-US" altLang="zh-CN" sz="2000" dirty="0">
                <a:latin typeface="Gill Sans MT" panose="020B0502020104020203" pitchFamily="34" charset="0"/>
              </a:rPr>
              <a:t>Action</a:t>
            </a:r>
            <a:r>
              <a:rPr lang="zh-CN" altLang="en-US" sz="2000" dirty="0">
                <a:latin typeface="Gill Sans MT" panose="020B0502020104020203" pitchFamily="34" charset="0"/>
              </a:rPr>
              <a:t>）最大化长期收益，在交互过程进行学习；</a:t>
            </a:r>
          </a:p>
          <a:p>
            <a:pPr marL="696306" lvl="1" indent="-457200">
              <a:buFont typeface="+mj-lt"/>
              <a:buAutoNum type="arabicPeriod"/>
            </a:pPr>
            <a:r>
              <a:rPr lang="zh-CN" altLang="en-US" sz="2000" b="1" dirty="0">
                <a:latin typeface="Gill Sans MT" panose="020B0502020104020203" pitchFamily="34" charset="0"/>
              </a:rPr>
              <a:t>环境（</a:t>
            </a:r>
            <a:r>
              <a:rPr lang="en-US" altLang="zh-CN" sz="2000" b="1" dirty="0">
                <a:latin typeface="Gill Sans MT" panose="020B0502020104020203" pitchFamily="34" charset="0"/>
              </a:rPr>
              <a:t>Environment</a:t>
            </a:r>
            <a:r>
              <a:rPr lang="zh-CN" altLang="en-US" sz="2000" b="1" dirty="0">
                <a:latin typeface="Gill Sans MT" panose="020B0502020104020203" pitchFamily="34" charset="0"/>
              </a:rPr>
              <a:t>）：</a:t>
            </a:r>
            <a:r>
              <a:rPr lang="zh-CN" altLang="en-US" sz="2000" dirty="0">
                <a:latin typeface="Gill Sans MT" panose="020B0502020104020203" pitchFamily="34" charset="0"/>
              </a:rPr>
              <a:t>接收智能体执行的一系列动作，对这一系列动作进行评价并转换为一种可量化的信号，最终反馈给智能体。</a:t>
            </a:r>
          </a:p>
        </p:txBody>
      </p:sp>
      <p:pic>
        <p:nvPicPr>
          <p:cNvPr id="8" name="图片 7">
            <a:extLst>
              <a:ext uri="{FF2B5EF4-FFF2-40B4-BE49-F238E27FC236}">
                <a16:creationId xmlns:a16="http://schemas.microsoft.com/office/drawing/2014/main" id="{EAF50A4E-E773-7F47-868B-3176F1265B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58699" y="3933056"/>
            <a:ext cx="4903977" cy="2585430"/>
          </a:xfrm>
          <a:prstGeom prst="rect">
            <a:avLst/>
          </a:prstGeom>
        </p:spPr>
      </p:pic>
    </p:spTree>
    <p:extLst>
      <p:ext uri="{BB962C8B-B14F-4D97-AF65-F5344CB8AC3E}">
        <p14:creationId xmlns:p14="http://schemas.microsoft.com/office/powerpoint/2010/main" val="2451471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zh-CN" altLang="en-US" dirty="0"/>
              <a:t>强化学习 </a:t>
            </a:r>
            <a:r>
              <a:rPr lang="en-US" altLang="zh-CN" dirty="0"/>
              <a:t>RL</a:t>
            </a:r>
            <a:endParaRPr lang="zh-CN" altLang="en-US" dirty="0"/>
          </a:p>
        </p:txBody>
      </p:sp>
      <p:pic>
        <p:nvPicPr>
          <p:cNvPr id="8" name="图片 7">
            <a:extLst>
              <a:ext uri="{FF2B5EF4-FFF2-40B4-BE49-F238E27FC236}">
                <a16:creationId xmlns:a16="http://schemas.microsoft.com/office/drawing/2014/main" id="{75C4B7FA-4C3B-A243-BDB3-6599C03292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21917" y="1556792"/>
            <a:ext cx="8352928" cy="4403754"/>
          </a:xfrm>
          <a:prstGeom prst="rect">
            <a:avLst/>
          </a:prstGeom>
        </p:spPr>
      </p:pic>
    </p:spTree>
    <p:extLst>
      <p:ext uri="{BB962C8B-B14F-4D97-AF65-F5344CB8AC3E}">
        <p14:creationId xmlns:p14="http://schemas.microsoft.com/office/powerpoint/2010/main" val="3139052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AFD73F8-2CE6-054C-A141-83F0C6BE54FC}"/>
              </a:ext>
            </a:extLst>
          </p:cNvPr>
          <p:cNvSpPr>
            <a:spLocks noGrp="1"/>
          </p:cNvSpPr>
          <p:nvPr>
            <p:ph type="title"/>
          </p:nvPr>
        </p:nvSpPr>
        <p:spPr/>
        <p:txBody>
          <a:bodyPr/>
          <a:lstStyle/>
          <a:p>
            <a:r>
              <a:rPr lang="zh-CN" altLang="en-US" dirty="0"/>
              <a:t>强化学习 </a:t>
            </a:r>
            <a:r>
              <a:rPr lang="en-US" altLang="zh-CN" dirty="0"/>
              <a:t>RL</a:t>
            </a:r>
            <a:r>
              <a:rPr lang="zh-CN" altLang="en-US" dirty="0"/>
              <a:t> 基本概念</a:t>
            </a:r>
          </a:p>
        </p:txBody>
      </p:sp>
      <p:sp>
        <p:nvSpPr>
          <p:cNvPr id="3" name="内容占位符 2">
            <a:extLst>
              <a:ext uri="{FF2B5EF4-FFF2-40B4-BE49-F238E27FC236}">
                <a16:creationId xmlns:a16="http://schemas.microsoft.com/office/drawing/2014/main" id="{73963719-DE4F-0544-8888-82707B17C336}"/>
              </a:ext>
            </a:extLst>
          </p:cNvPr>
          <p:cNvSpPr>
            <a:spLocks noGrp="1"/>
          </p:cNvSpPr>
          <p:nvPr>
            <p:ph sz="half" idx="1"/>
          </p:nvPr>
        </p:nvSpPr>
        <p:spPr/>
        <p:txBody>
          <a:bodyPr/>
          <a:lstStyle/>
          <a:p>
            <a:pPr marL="457200" indent="-457200">
              <a:buFont typeface="+mj-lt"/>
              <a:buAutoNum type="arabicPeriod"/>
            </a:pPr>
            <a:r>
              <a:rPr lang="zh-CN" altLang="en-US" b="1" dirty="0">
                <a:latin typeface="Gill Sans MT" panose="020B0502020104020203" pitchFamily="34" charset="0"/>
              </a:rPr>
              <a:t>策略 </a:t>
            </a:r>
            <a:r>
              <a:rPr lang="en-US" altLang="zh-CN" b="1" dirty="0">
                <a:latin typeface="Gill Sans MT" panose="020B0502020104020203" pitchFamily="34" charset="0"/>
              </a:rPr>
              <a:t>(Policy)</a:t>
            </a:r>
            <a:r>
              <a:rPr lang="zh-CN" altLang="en-US" b="1" dirty="0">
                <a:latin typeface="Gill Sans MT" panose="020B0502020104020203" pitchFamily="34" charset="0"/>
              </a:rPr>
              <a:t>：</a:t>
            </a:r>
            <a:r>
              <a:rPr lang="zh-CN" altLang="en-US" dirty="0">
                <a:latin typeface="Gill Sans MT" panose="020B0502020104020203" pitchFamily="34" charset="0"/>
              </a:rPr>
              <a:t>定义智能体在特定时间 </a:t>
            </a:r>
            <a:r>
              <a:rPr lang="en-US" altLang="zh-CN" dirty="0">
                <a:latin typeface="Gill Sans MT" panose="020B0502020104020203" pitchFamily="34" charset="0"/>
              </a:rPr>
              <a:t>t</a:t>
            </a:r>
            <a:r>
              <a:rPr lang="zh-CN" altLang="en-US" dirty="0">
                <a:latin typeface="Gill Sans MT" panose="020B0502020104020203" pitchFamily="34" charset="0"/>
              </a:rPr>
              <a:t> 选择的行为方式，策略是环境状态到动作的映射。</a:t>
            </a:r>
          </a:p>
          <a:p>
            <a:pPr marL="457200" indent="-457200">
              <a:buFont typeface="+mj-lt"/>
              <a:buAutoNum type="arabicPeriod"/>
            </a:pPr>
            <a:r>
              <a:rPr lang="zh-CN" altLang="en-US" b="1" dirty="0">
                <a:latin typeface="Gill Sans MT" panose="020B0502020104020203" pitchFamily="34" charset="0"/>
              </a:rPr>
              <a:t>奖励函数 </a:t>
            </a:r>
            <a:r>
              <a:rPr lang="en-US" altLang="zh-CN" b="1" dirty="0">
                <a:latin typeface="Gill Sans MT" panose="020B0502020104020203" pitchFamily="34" charset="0"/>
              </a:rPr>
              <a:t>(Reward Function)</a:t>
            </a:r>
            <a:r>
              <a:rPr lang="zh-CN" altLang="en-US" dirty="0">
                <a:latin typeface="Gill Sans MT" panose="020B0502020104020203" pitchFamily="34" charset="0"/>
              </a:rPr>
              <a:t>：在每一步中，环境向智能体发送一个奖励收益 </a:t>
            </a:r>
            <a:r>
              <a:rPr lang="en-US" altLang="zh-CN" dirty="0">
                <a:latin typeface="Gill Sans MT" panose="020B0502020104020203" pitchFamily="34" charset="0"/>
              </a:rPr>
              <a:t>Reward</a:t>
            </a:r>
            <a:r>
              <a:rPr lang="zh-CN" altLang="en-US" dirty="0">
                <a:latin typeface="Gill Sans MT" panose="020B0502020104020203" pitchFamily="34" charset="0"/>
              </a:rPr>
              <a:t>，而这个收益通过奖励函数计算得到。</a:t>
            </a:r>
          </a:p>
          <a:p>
            <a:pPr marL="457200" indent="-457200">
              <a:buFont typeface="+mj-lt"/>
              <a:buAutoNum type="arabicPeriod"/>
            </a:pPr>
            <a:r>
              <a:rPr lang="zh-CN" altLang="en-US" b="1" dirty="0">
                <a:latin typeface="Gill Sans MT" panose="020B0502020104020203" pitchFamily="34" charset="0"/>
              </a:rPr>
              <a:t>价值函数 </a:t>
            </a:r>
            <a:r>
              <a:rPr lang="en-US" altLang="zh-CN" b="1" dirty="0">
                <a:latin typeface="Gill Sans MT" panose="020B0502020104020203" pitchFamily="34" charset="0"/>
              </a:rPr>
              <a:t>(Value Function)</a:t>
            </a:r>
            <a:r>
              <a:rPr lang="zh-CN" altLang="en-US" dirty="0">
                <a:latin typeface="Gill Sans MT" panose="020B0502020104020203" pitchFamily="34" charset="0"/>
              </a:rPr>
              <a:t>：从长远的角度看什么是好的，一个状态的价值是一个智能体从这个状态开始，对将来累积的总收益的期望。</a:t>
            </a:r>
          </a:p>
          <a:p>
            <a:pPr marL="457200" indent="-457200">
              <a:buFont typeface="+mj-lt"/>
              <a:buAutoNum type="arabicPeriod"/>
            </a:pPr>
            <a:r>
              <a:rPr lang="zh-CN" altLang="en-US" b="1" dirty="0">
                <a:latin typeface="Gill Sans MT" panose="020B0502020104020203" pitchFamily="34" charset="0"/>
              </a:rPr>
              <a:t>环境模型 </a:t>
            </a:r>
            <a:r>
              <a:rPr lang="en-US" altLang="zh-CN" b="1" dirty="0">
                <a:latin typeface="Gill Sans MT" panose="020B0502020104020203" pitchFamily="34" charset="0"/>
              </a:rPr>
              <a:t>(Environment Model)</a:t>
            </a:r>
            <a:r>
              <a:rPr lang="zh-CN" altLang="en-US" dirty="0">
                <a:latin typeface="Gill Sans MT" panose="020B0502020104020203" pitchFamily="34" charset="0"/>
              </a:rPr>
              <a:t>：是一种对环境的反应模式的模拟，它允许对外部环境的行为进行推断。</a:t>
            </a:r>
          </a:p>
        </p:txBody>
      </p:sp>
    </p:spTree>
    <p:extLst>
      <p:ext uri="{BB962C8B-B14F-4D97-AF65-F5344CB8AC3E}">
        <p14:creationId xmlns:p14="http://schemas.microsoft.com/office/powerpoint/2010/main" val="176159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en-US" altLang="zh-CN" dirty="0"/>
              <a:t>RLHF</a:t>
            </a:r>
            <a:r>
              <a:rPr lang="zh-CN" altLang="en-US" dirty="0"/>
              <a:t>：从人类反馈中学习</a:t>
            </a:r>
          </a:p>
        </p:txBody>
      </p:sp>
      <p:sp>
        <p:nvSpPr>
          <p:cNvPr id="5" name="内容占位符 4">
            <a:extLst>
              <a:ext uri="{FF2B5EF4-FFF2-40B4-BE49-F238E27FC236}">
                <a16:creationId xmlns:a16="http://schemas.microsoft.com/office/drawing/2014/main" id="{9BE12AAE-3680-0246-9FBA-8F84F50FEF58}"/>
              </a:ext>
            </a:extLst>
          </p:cNvPr>
          <p:cNvSpPr>
            <a:spLocks noGrp="1"/>
          </p:cNvSpPr>
          <p:nvPr>
            <p:ph sz="half" idx="1"/>
          </p:nvPr>
        </p:nvSpPr>
        <p:spPr/>
        <p:txBody>
          <a:bodyPr/>
          <a:lstStyle/>
          <a:p>
            <a:r>
              <a:rPr lang="en-US" altLang="zh-CN" dirty="0">
                <a:latin typeface="Gill Sans MT" panose="020B0502020104020203" pitchFamily="34" charset="0"/>
              </a:rPr>
              <a:t>Native</a:t>
            </a:r>
            <a:r>
              <a:rPr lang="zh-CN" altLang="en-US" dirty="0">
                <a:latin typeface="Gill Sans MT" panose="020B0502020104020203" pitchFamily="34" charset="0"/>
              </a:rPr>
              <a:t> 强化学习里，有 </a:t>
            </a:r>
            <a:r>
              <a:rPr lang="en-US" altLang="zh-CN" dirty="0">
                <a:latin typeface="Gill Sans MT" panose="020B0502020104020203" pitchFamily="34" charset="0"/>
              </a:rPr>
              <a:t>Environment</a:t>
            </a:r>
            <a:r>
              <a:rPr lang="zh-CN" altLang="en-US" dirty="0">
                <a:latin typeface="Gill Sans MT" panose="020B0502020104020203" pitchFamily="34" charset="0"/>
              </a:rPr>
              <a:t> 和 </a:t>
            </a:r>
            <a:r>
              <a:rPr lang="en-US" altLang="zh-CN" dirty="0">
                <a:latin typeface="Gill Sans MT" panose="020B0502020104020203" pitchFamily="34" charset="0"/>
              </a:rPr>
              <a:t>Reward Model</a:t>
            </a:r>
            <a:r>
              <a:rPr lang="zh-CN" altLang="en-US" dirty="0">
                <a:latin typeface="Gill Sans MT" panose="020B0502020104020203" pitchFamily="34" charset="0"/>
              </a:rPr>
              <a:t>，但逆强化学习没有奖励函数，只有一些人类</a:t>
            </a:r>
            <a:r>
              <a:rPr lang="en-US" altLang="zh-CN" dirty="0">
                <a:latin typeface="Gill Sans MT" panose="020B0502020104020203" pitchFamily="34" charset="0"/>
              </a:rPr>
              <a:t>/</a:t>
            </a:r>
            <a:r>
              <a:rPr lang="zh-CN" altLang="en-US" dirty="0">
                <a:latin typeface="Gill Sans MT" panose="020B0502020104020203" pitchFamily="34" charset="0"/>
              </a:rPr>
              <a:t>专家的示范，怎么办呢？</a:t>
            </a:r>
          </a:p>
        </p:txBody>
      </p:sp>
      <p:pic>
        <p:nvPicPr>
          <p:cNvPr id="7" name="图片 6">
            <a:extLst>
              <a:ext uri="{FF2B5EF4-FFF2-40B4-BE49-F238E27FC236}">
                <a16:creationId xmlns:a16="http://schemas.microsoft.com/office/drawing/2014/main" id="{CE1ECEE9-F542-9E40-B13D-7E742EA098B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2623371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1904E6C-F080-0748-8467-6A49306A927A}"/>
              </a:ext>
            </a:extLst>
          </p:cNvPr>
          <p:cNvSpPr>
            <a:spLocks noGrp="1"/>
          </p:cNvSpPr>
          <p:nvPr>
            <p:ph type="title"/>
          </p:nvPr>
        </p:nvSpPr>
        <p:spPr/>
        <p:txBody>
          <a:bodyPr/>
          <a:lstStyle/>
          <a:p>
            <a:r>
              <a:rPr lang="en-US" altLang="zh-CN" dirty="0"/>
              <a:t>RLHF</a:t>
            </a:r>
            <a:r>
              <a:rPr lang="zh-CN" altLang="en-US" dirty="0"/>
              <a:t>：从人类反馈中学习</a:t>
            </a:r>
          </a:p>
        </p:txBody>
      </p:sp>
      <p:sp>
        <p:nvSpPr>
          <p:cNvPr id="5" name="内容占位符 4">
            <a:extLst>
              <a:ext uri="{FF2B5EF4-FFF2-40B4-BE49-F238E27FC236}">
                <a16:creationId xmlns:a16="http://schemas.microsoft.com/office/drawing/2014/main" id="{9BE12AAE-3680-0246-9FBA-8F84F50FEF58}"/>
              </a:ext>
            </a:extLst>
          </p:cNvPr>
          <p:cNvSpPr>
            <a:spLocks noGrp="1"/>
          </p:cNvSpPr>
          <p:nvPr>
            <p:ph sz="half" idx="1"/>
          </p:nvPr>
        </p:nvSpPr>
        <p:spPr/>
        <p:txBody>
          <a:bodyPr/>
          <a:lstStyle/>
          <a:p>
            <a:r>
              <a:rPr lang="zh-CN" altLang="en-US" dirty="0">
                <a:latin typeface="Gill Sans MT" panose="020B0502020104020203" pitchFamily="34" charset="0"/>
              </a:rPr>
              <a:t>通过人类标注数据训练得到 </a:t>
            </a:r>
            <a:r>
              <a:rPr lang="en-US" altLang="zh-CN" dirty="0">
                <a:latin typeface="Gill Sans MT" panose="020B0502020104020203" pitchFamily="34" charset="0"/>
              </a:rPr>
              <a:t>Reward Model</a:t>
            </a:r>
            <a:r>
              <a:rPr lang="zh-CN" altLang="en-US" dirty="0">
                <a:latin typeface="Gill Sans MT" panose="020B0502020104020203" pitchFamily="34" charset="0"/>
              </a:rPr>
              <a:t>（相当于有了人类标注数据，则相信它是不错的，然后反推人类因为什么样的奖励函数才会采取这些行为），有了奖励函数之后，就可以使用一般的强化学习的方法去找出最优策略</a:t>
            </a:r>
            <a:r>
              <a:rPr lang="en-US" altLang="zh-CN" dirty="0">
                <a:latin typeface="Gill Sans MT" panose="020B0502020104020203" pitchFamily="34" charset="0"/>
              </a:rPr>
              <a:t>/</a:t>
            </a:r>
            <a:r>
              <a:rPr lang="zh-CN" altLang="en-US" dirty="0">
                <a:latin typeface="Gill Sans MT" panose="020B0502020104020203" pitchFamily="34" charset="0"/>
              </a:rPr>
              <a:t>动作。</a:t>
            </a:r>
          </a:p>
        </p:txBody>
      </p:sp>
      <p:pic>
        <p:nvPicPr>
          <p:cNvPr id="6" name="图片 5">
            <a:extLst>
              <a:ext uri="{FF2B5EF4-FFF2-40B4-BE49-F238E27FC236}">
                <a16:creationId xmlns:a16="http://schemas.microsoft.com/office/drawing/2014/main" id="{5446CFB9-222A-8748-B68D-5DABBF6E8A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62966" y="3068960"/>
            <a:ext cx="6070830" cy="2825945"/>
          </a:xfrm>
          <a:prstGeom prst="rect">
            <a:avLst/>
          </a:prstGeom>
        </p:spPr>
      </p:pic>
    </p:spTree>
    <p:extLst>
      <p:ext uri="{BB962C8B-B14F-4D97-AF65-F5344CB8AC3E}">
        <p14:creationId xmlns:p14="http://schemas.microsoft.com/office/powerpoint/2010/main" val="3505609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31674</TotalTime>
  <Words>1146</Words>
  <Application>Microsoft Macintosh PowerPoint</Application>
  <PresentationFormat>自定义</PresentationFormat>
  <Paragraphs>80</Paragraphs>
  <Slides>20</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20</vt:i4>
      </vt:variant>
    </vt:vector>
  </HeadingPairs>
  <TitlesOfParts>
    <vt:vector size="40"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RL引入人类反馈 RL + HF 模式</vt:lpstr>
      <vt:lpstr>强化学习 RL</vt:lpstr>
      <vt:lpstr>强化学习 RL</vt:lpstr>
      <vt:lpstr>强化学习 RL</vt:lpstr>
      <vt:lpstr>强化学习 RL 基本概念</vt:lpstr>
      <vt:lpstr>RLHF：从人类反馈中学习</vt:lpstr>
      <vt:lpstr>RLHF：从人类反馈中学习</vt:lpstr>
      <vt:lpstr>RLHF：从人类反馈中学习</vt:lpstr>
      <vt:lpstr>强化学习算法 策略梯度 PG 到 PPO 算法</vt:lpstr>
      <vt:lpstr>强化学习与深度学习结合</vt:lpstr>
      <vt:lpstr>PG Policy Gradient 策略梯度下降</vt:lpstr>
      <vt:lpstr>PG Policy Gradient 策略梯度下降</vt:lpstr>
      <vt:lpstr>PG Policy Gradient 策略梯度下降</vt:lpstr>
      <vt:lpstr>Proximal Policy Optimization PPO 算法原理</vt:lpstr>
      <vt:lpstr>Proximal Policy Optimization PPO 算法原理</vt:lpstr>
      <vt:lpstr>Proximal Policy Optimization PPO 算法原理</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5712</cp:revision>
  <dcterms:created xsi:type="dcterms:W3CDTF">2015-01-14T10:38:57Z</dcterms:created>
  <dcterms:modified xsi:type="dcterms:W3CDTF">2023-02-12T16:05:47Z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